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5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0A5FBD2-4EF4-435B-9BC6-D2512318877D}">
  <a:tblStyle styleId="{40A5FBD2-4EF4-435B-9BC6-D2512318877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870" autoAdjust="0"/>
  </p:normalViewPr>
  <p:slideViewPr>
    <p:cSldViewPr snapToGrid="0">
      <p:cViewPr varScale="1">
        <p:scale>
          <a:sx n="81" d="100"/>
          <a:sy n="81" d="100"/>
        </p:scale>
        <p:origin x="-83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43342" cy="465455"/>
          </a:xfrm>
          <a:prstGeom prst="rect">
            <a:avLst/>
          </a:prstGeom>
          <a:noFill/>
          <a:ln>
            <a:noFill/>
          </a:ln>
        </p:spPr>
        <p:txBody>
          <a:bodyPr spcFirstLastPara="1" wrap="square" lIns="93275" tIns="93275" rIns="93275" bIns="932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1" y="0"/>
            <a:ext cx="3043342" cy="465455"/>
          </a:xfrm>
          <a:prstGeom prst="rect">
            <a:avLst/>
          </a:prstGeom>
          <a:noFill/>
          <a:ln>
            <a:noFill/>
          </a:ln>
        </p:spPr>
        <p:txBody>
          <a:bodyPr spcFirstLastPara="1" wrap="square" lIns="93275" tIns="93275" rIns="93275" bIns="932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2030"/>
            <a:ext cx="3043342" cy="465455"/>
          </a:xfrm>
          <a:prstGeom prst="rect">
            <a:avLst/>
          </a:prstGeom>
          <a:noFill/>
          <a:ln>
            <a:noFill/>
          </a:ln>
        </p:spPr>
        <p:txBody>
          <a:bodyPr spcFirstLastPara="1" wrap="square" lIns="93275" tIns="93275" rIns="93275" bIns="932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9192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702312" y="4421823"/>
            <a:ext cx="5618479" cy="4189095"/>
          </a:xfrm>
          <a:prstGeom prst="rect">
            <a:avLst/>
          </a:prstGeom>
          <a:noFill/>
          <a:ln>
            <a:noFill/>
          </a:ln>
        </p:spPr>
        <p:txBody>
          <a:bodyPr spcFirstLastPara="1" wrap="square" lIns="93275" tIns="46600" rIns="93275" bIns="466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286179" lvl="0" indent="-197279" algn="l" rtl="0">
              <a:lnSpc>
                <a:spcPct val="100000"/>
              </a:lnSpc>
              <a:spcBef>
                <a:spcPts val="0"/>
              </a:spcBef>
              <a:spcAft>
                <a:spcPts val="0"/>
              </a:spcAft>
              <a:buSzPts val="1400"/>
              <a:buFont typeface="Arial"/>
              <a:buNone/>
            </a:pPr>
            <a:endParaRPr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efaa26862_0_0:notes"/>
          <p:cNvSpPr txBox="1">
            <a:spLocks noGrp="1"/>
          </p:cNvSpPr>
          <p:nvPr>
            <p:ph type="body" idx="1"/>
          </p:nvPr>
        </p:nvSpPr>
        <p:spPr>
          <a:xfrm>
            <a:off x="702311" y="4421822"/>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188" name="Google Shape;188;g5efaa26862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702310" y="4421824"/>
            <a:ext cx="5618480"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p12: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3: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228578" lvl="0" indent="0" algn="l" rtl="0">
              <a:lnSpc>
                <a:spcPct val="100000"/>
              </a:lnSpc>
              <a:spcBef>
                <a:spcPts val="0"/>
              </a:spcBef>
              <a:spcAft>
                <a:spcPts val="0"/>
              </a:spcAft>
              <a:buSzPts val="1400"/>
              <a:buFont typeface="Arial"/>
              <a:buNone/>
            </a:pPr>
            <a:r>
              <a:rPr lang="en-US" b="0" dirty="0" smtClean="0"/>
              <a:t>   </a:t>
            </a:r>
            <a:endParaRPr dirty="0"/>
          </a:p>
          <a:p>
            <a:pPr marL="400009" lvl="0" indent="-82532" algn="l" rtl="0">
              <a:lnSpc>
                <a:spcPct val="100000"/>
              </a:lnSpc>
              <a:spcBef>
                <a:spcPts val="0"/>
              </a:spcBef>
              <a:spcAft>
                <a:spcPts val="0"/>
              </a:spcAft>
              <a:buSzPts val="1400"/>
              <a:buFont typeface="Arial"/>
              <a:buNone/>
            </a:pPr>
            <a:endParaRPr b="0" dirty="0"/>
          </a:p>
        </p:txBody>
      </p:sp>
      <p:sp>
        <p:nvSpPr>
          <p:cNvPr id="234" name="Google Shape;234;p13: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SzPts val="1400"/>
              <a:buNone/>
            </a:pPr>
            <a:endParaRPr dirty="0"/>
          </a:p>
        </p:txBody>
      </p:sp>
      <p:sp>
        <p:nvSpPr>
          <p:cNvPr id="242" name="Google Shape;242;p14: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228576" lvl="0" indent="0" algn="l" rtl="0">
              <a:lnSpc>
                <a:spcPct val="100000"/>
              </a:lnSpc>
              <a:spcBef>
                <a:spcPts val="0"/>
              </a:spcBef>
              <a:spcAft>
                <a:spcPts val="0"/>
              </a:spcAft>
              <a:buSzPts val="1400"/>
              <a:buNone/>
            </a:pPr>
            <a:endParaRPr dirty="0"/>
          </a:p>
        </p:txBody>
      </p:sp>
      <p:sp>
        <p:nvSpPr>
          <p:cNvPr id="249" name="Google Shape;249;p15: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6: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SzPts val="1400"/>
              <a:buNone/>
            </a:pPr>
            <a:endParaRPr dirty="0"/>
          </a:p>
        </p:txBody>
      </p:sp>
      <p:sp>
        <p:nvSpPr>
          <p:cNvPr id="257" name="Google Shape;257;p16: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lvl="0" indent="-139700" algn="l" rtl="0">
              <a:lnSpc>
                <a:spcPct val="100000"/>
              </a:lnSpc>
              <a:spcBef>
                <a:spcPts val="0"/>
              </a:spcBef>
              <a:spcAft>
                <a:spcPts val="0"/>
              </a:spcAft>
              <a:buSzPts val="1400"/>
              <a:buFont typeface="Arial"/>
              <a:buNone/>
            </a:pPr>
            <a:endParaRPr dirty="0"/>
          </a:p>
        </p:txBody>
      </p:sp>
      <p:sp>
        <p:nvSpPr>
          <p:cNvPr id="263" name="Google Shape;263;p17: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171433" lvl="0" indent="-82532" algn="l" rtl="0">
              <a:lnSpc>
                <a:spcPct val="100000"/>
              </a:lnSpc>
              <a:spcBef>
                <a:spcPts val="0"/>
              </a:spcBef>
              <a:spcAft>
                <a:spcPts val="0"/>
              </a:spcAft>
              <a:buSzPts val="1400"/>
              <a:buFont typeface="Arial"/>
              <a:buNone/>
            </a:pPr>
            <a:endParaRPr dirty="0"/>
          </a:p>
        </p:txBody>
      </p:sp>
      <p:sp>
        <p:nvSpPr>
          <p:cNvPr id="272" name="Google Shape;272;p18: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228943" lvl="0" indent="0" algn="l" rtl="0">
              <a:lnSpc>
                <a:spcPct val="100000"/>
              </a:lnSpc>
              <a:spcBef>
                <a:spcPts val="0"/>
              </a:spcBef>
              <a:spcAft>
                <a:spcPts val="0"/>
              </a:spcAft>
              <a:buSzPts val="1400"/>
              <a:buNone/>
            </a:pPr>
            <a:endParaRPr sz="1400" dirty="0"/>
          </a:p>
          <a:p>
            <a:pPr marL="400650" lvl="0" indent="-82807" algn="l" rtl="0">
              <a:lnSpc>
                <a:spcPct val="100000"/>
              </a:lnSpc>
              <a:spcBef>
                <a:spcPts val="0"/>
              </a:spcBef>
              <a:spcAft>
                <a:spcPts val="0"/>
              </a:spcAft>
              <a:buSzPts val="1400"/>
              <a:buFont typeface="Arial"/>
              <a:buNone/>
            </a:pPr>
            <a:endParaRPr sz="1400" dirty="0"/>
          </a:p>
          <a:p>
            <a:pPr marL="171707" lvl="0" indent="-82807" algn="l" rtl="0">
              <a:lnSpc>
                <a:spcPct val="100000"/>
              </a:lnSpc>
              <a:spcBef>
                <a:spcPts val="0"/>
              </a:spcBef>
              <a:spcAft>
                <a:spcPts val="0"/>
              </a:spcAft>
              <a:buSzPts val="1400"/>
              <a:buFont typeface="Arial"/>
              <a:buNone/>
            </a:pPr>
            <a:endParaRPr sz="1400" dirty="0"/>
          </a:p>
        </p:txBody>
      </p:sp>
      <p:sp>
        <p:nvSpPr>
          <p:cNvPr id="98" name="Google Shape;98;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171707" lvl="0" indent="-82807" algn="l" rtl="0">
              <a:lnSpc>
                <a:spcPct val="100000"/>
              </a:lnSpc>
              <a:spcBef>
                <a:spcPts val="0"/>
              </a:spcBef>
              <a:spcAft>
                <a:spcPts val="0"/>
              </a:spcAft>
              <a:buSzPts val="1400"/>
              <a:buFont typeface="Arial"/>
              <a:buNone/>
            </a:pPr>
            <a:endParaRPr dirty="0"/>
          </a:p>
        </p:txBody>
      </p:sp>
      <p:sp>
        <p:nvSpPr>
          <p:cNvPr id="279" name="Google Shape;279;p19: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88" name="Google Shape;288;p20: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96" name="Google Shape;296;p21: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dirty="0"/>
          </a:p>
        </p:txBody>
      </p:sp>
      <p:sp>
        <p:nvSpPr>
          <p:cNvPr id="306" name="Google Shape;306;p22: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14" name="Google Shape;314;p2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171707" lvl="0" indent="-82807" algn="l" rtl="0">
              <a:lnSpc>
                <a:spcPct val="100000"/>
              </a:lnSpc>
              <a:spcBef>
                <a:spcPts val="0"/>
              </a:spcBef>
              <a:spcAft>
                <a:spcPts val="0"/>
              </a:spcAft>
              <a:buSzPts val="1400"/>
              <a:buFont typeface="Arial"/>
              <a:buNone/>
            </a:pPr>
            <a:endParaRPr dirty="0"/>
          </a:p>
        </p:txBody>
      </p:sp>
      <p:sp>
        <p:nvSpPr>
          <p:cNvPr id="327" name="Google Shape;327;p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ec96bc4e4_0_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5ec96bc4e4_0_6:notes"/>
          <p:cNvSpPr txBox="1">
            <a:spLocks noGrp="1"/>
          </p:cNvSpPr>
          <p:nvPr>
            <p:ph type="body" idx="1"/>
          </p:nvPr>
        </p:nvSpPr>
        <p:spPr>
          <a:xfrm>
            <a:off x="702311" y="4421822"/>
            <a:ext cx="5618400" cy="4189200"/>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43" name="Google Shape;343;g5ec96bc4e4_0_6:notes"/>
          <p:cNvSpPr txBox="1">
            <a:spLocks noGrp="1"/>
          </p:cNvSpPr>
          <p:nvPr>
            <p:ph type="sldNum" idx="12"/>
          </p:nvPr>
        </p:nvSpPr>
        <p:spPr>
          <a:xfrm>
            <a:off x="3978131" y="8842030"/>
            <a:ext cx="3043200" cy="465300"/>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ec96bc4e4_0_68:notes"/>
          <p:cNvSpPr txBox="1">
            <a:spLocks noGrp="1"/>
          </p:cNvSpPr>
          <p:nvPr>
            <p:ph type="body" idx="1"/>
          </p:nvPr>
        </p:nvSpPr>
        <p:spPr>
          <a:xfrm>
            <a:off x="702311" y="4421822"/>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52" name="Google Shape;352;g5ec96bc4e4_0_6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ec96bc4e4_0_129:notes"/>
          <p:cNvSpPr txBox="1">
            <a:spLocks noGrp="1"/>
          </p:cNvSpPr>
          <p:nvPr>
            <p:ph type="body" idx="1"/>
          </p:nvPr>
        </p:nvSpPr>
        <p:spPr>
          <a:xfrm>
            <a:off x="702311" y="4421822"/>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61" name="Google Shape;361;g5ec96bc4e4_0_1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SzPts val="1400"/>
              <a:buNone/>
            </a:pPr>
            <a:r>
              <a:rPr lang="en-US" b="0" dirty="0"/>
              <a:t/>
            </a:r>
            <a:br>
              <a:rPr lang="en-US" b="0" dirty="0"/>
            </a:br>
            <a:endParaRPr dirty="0"/>
          </a:p>
          <a:p>
            <a:pPr marL="0" lvl="0" indent="0" algn="l" rtl="0">
              <a:lnSpc>
                <a:spcPct val="100000"/>
              </a:lnSpc>
              <a:spcBef>
                <a:spcPts val="0"/>
              </a:spcBef>
              <a:spcAft>
                <a:spcPts val="0"/>
              </a:spcAft>
              <a:buSzPts val="1400"/>
              <a:buNone/>
            </a:pPr>
            <a:endParaRPr dirty="0"/>
          </a:p>
        </p:txBody>
      </p:sp>
      <p:sp>
        <p:nvSpPr>
          <p:cNvPr id="106" name="Google Shape;106;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SzPts val="1400"/>
              <a:buNone/>
            </a:pPr>
            <a:endParaRPr dirty="0"/>
          </a:p>
        </p:txBody>
      </p:sp>
      <p:sp>
        <p:nvSpPr>
          <p:cNvPr id="113" name="Google Shape;113;p4: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SzPts val="1400"/>
              <a:buNone/>
            </a:pPr>
            <a:endParaRPr b="0" i="0" dirty="0"/>
          </a:p>
          <a:p>
            <a:pPr marL="457200" marR="0" lvl="0" indent="-228600" algn="l" rtl="0">
              <a:lnSpc>
                <a:spcPct val="100000"/>
              </a:lnSpc>
              <a:spcBef>
                <a:spcPts val="0"/>
              </a:spcBef>
              <a:spcAft>
                <a:spcPts val="0"/>
              </a:spcAft>
              <a:buSzPts val="1400"/>
              <a:buNone/>
            </a:pPr>
            <a:endParaRPr b="0" i="0" dirty="0"/>
          </a:p>
        </p:txBody>
      </p:sp>
      <p:sp>
        <p:nvSpPr>
          <p:cNvPr id="122" name="Google Shape;122;p5: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228943" lvl="0" indent="0" algn="l" rtl="0">
              <a:lnSpc>
                <a:spcPct val="100000"/>
              </a:lnSpc>
              <a:spcBef>
                <a:spcPts val="0"/>
              </a:spcBef>
              <a:spcAft>
                <a:spcPts val="0"/>
              </a:spcAft>
              <a:buSzPts val="1400"/>
              <a:buNone/>
            </a:pPr>
            <a:r>
              <a:rPr lang="en-US" dirty="0" smtClean="0"/>
              <a:t>. </a:t>
            </a:r>
            <a:endParaRPr dirty="0"/>
          </a:p>
        </p:txBody>
      </p:sp>
      <p:sp>
        <p:nvSpPr>
          <p:cNvPr id="146" name="Google Shape;146;p6: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400" b="1" dirty="0"/>
          </a:p>
        </p:txBody>
      </p:sp>
      <p:sp>
        <p:nvSpPr>
          <p:cNvPr id="156" name="Google Shape;156;p7: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ctr" anchorCtr="0">
            <a:noAutofit/>
          </a:bodyPr>
          <a:lstStyle/>
          <a:p>
            <a:pPr marL="0" lvl="0" indent="0" algn="l" rtl="0">
              <a:lnSpc>
                <a:spcPct val="100000"/>
              </a:lnSpc>
              <a:spcBef>
                <a:spcPts val="0"/>
              </a:spcBef>
              <a:spcAft>
                <a:spcPts val="0"/>
              </a:spcAft>
              <a:buSzPts val="1400"/>
              <a:buNone/>
            </a:pPr>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172" name="Google Shape;172;p9: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1" name="Google Shape;21;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79" name="Google Shape;79;p11"/>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3"/>
          <p:cNvPicPr preferRelativeResize="0"/>
          <p:nvPr/>
        </p:nvPicPr>
        <p:blipFill rotWithShape="1">
          <a:blip r:embed="rId2">
            <a:alphaModFix/>
          </a:blip>
          <a:srcRect/>
          <a:stretch/>
        </p:blipFill>
        <p:spPr>
          <a:xfrm>
            <a:off x="76200" y="76200"/>
            <a:ext cx="990599" cy="990599"/>
          </a:xfrm>
          <a:prstGeom prst="rect">
            <a:avLst/>
          </a:prstGeom>
          <a:noFill/>
          <a:ln>
            <a:noFill/>
          </a:ln>
        </p:spPr>
      </p:pic>
      <p:sp>
        <p:nvSpPr>
          <p:cNvPr id="32" name="Google Shape;32;p3"/>
          <p:cNvSpPr/>
          <p:nvPr/>
        </p:nvSpPr>
        <p:spPr>
          <a:xfrm rot="10800000">
            <a:off x="-1" y="1103605"/>
            <a:ext cx="9144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
          <p:cNvSpPr/>
          <p:nvPr/>
        </p:nvSpPr>
        <p:spPr>
          <a:xfrm rot="10800000">
            <a:off x="-1" y="1280457"/>
            <a:ext cx="9144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3"/>
          <p:cNvPicPr preferRelativeResize="0"/>
          <p:nvPr/>
        </p:nvPicPr>
        <p:blipFill rotWithShape="1">
          <a:blip r:embed="rId3">
            <a:alphaModFix amt="12000"/>
          </a:blip>
          <a:srcRect/>
          <a:stretch/>
        </p:blipFill>
        <p:spPr>
          <a:xfrm>
            <a:off x="0" y="0"/>
            <a:ext cx="9144000" cy="11036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37" name="Google Shape;37;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42" name="Google Shape;42;p5"/>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3" name="Google Shape;43;p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59" name="Google Shape;59;p8"/>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66" name="Google Shape;66;p9"/>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3200"/>
              <a:buFont typeface="Calibri"/>
              <a:buNone/>
              <a:defRPr sz="3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73" name="Google Shape;73;p10"/>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2">
            <a:alphaModFix/>
          </a:blip>
          <a:srcRect/>
          <a:stretch/>
        </p:blipFill>
        <p:spPr>
          <a:xfrm>
            <a:off x="76200" y="76200"/>
            <a:ext cx="990599" cy="990599"/>
          </a:xfrm>
          <a:prstGeom prst="rect">
            <a:avLst/>
          </a:prstGeom>
          <a:noFill/>
          <a:ln>
            <a:noFill/>
          </a:ln>
        </p:spPr>
      </p:pic>
      <p:sp>
        <p:nvSpPr>
          <p:cNvPr id="16" name="Google Shape;16;p1"/>
          <p:cNvSpPr/>
          <p:nvPr/>
        </p:nvSpPr>
        <p:spPr>
          <a:xfrm rot="10800000">
            <a:off x="-1" y="1103605"/>
            <a:ext cx="9144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1" y="1280457"/>
            <a:ext cx="9144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3">
            <a:alphaModFix amt="12000"/>
          </a:blip>
          <a:srcRect/>
          <a:stretch/>
        </p:blipFill>
        <p:spPr>
          <a:xfrm>
            <a:off x="0" y="0"/>
            <a:ext cx="9144000" cy="11036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fpds.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1.png"/><Relationship Id="rId7" Type="http://schemas.openxmlformats.org/officeDocument/2006/relationships/hyperlink" Target="https://www.fpds.gov/fpdsng_cms/index.php/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2d.gsa.gov/report/fas-schedule-sales-query-plus-ssq" TargetMode="External"/><Relationship Id="rId5" Type="http://schemas.openxmlformats.org/officeDocument/2006/relationships/hyperlink" Target="https://www.gsaelibrary.gsa.gov/"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hallways.cap.gsa.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smallbusinessdat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gsa.gov/log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www.gsa.gov/smallbiz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 Id="rId9" Type="http://schemas.openxmlformats.org/officeDocument/2006/relationships/hyperlink" Target="http://www.gsa.gov/ev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pd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p:nvPr/>
        </p:nvSpPr>
        <p:spPr>
          <a:xfrm>
            <a:off x="1196134" y="5612662"/>
            <a:ext cx="6724667" cy="127692"/>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2"/>
          <p:cNvSpPr/>
          <p:nvPr/>
        </p:nvSpPr>
        <p:spPr>
          <a:xfrm>
            <a:off x="1196134" y="5789514"/>
            <a:ext cx="6724667" cy="127692"/>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2"/>
          <p:cNvPicPr preferRelativeResize="0"/>
          <p:nvPr/>
        </p:nvPicPr>
        <p:blipFill rotWithShape="1">
          <a:blip r:embed="rId3">
            <a:alphaModFix/>
          </a:blip>
          <a:srcRect l="9791" t="31691" r="13719" b="30219"/>
          <a:stretch/>
        </p:blipFill>
        <p:spPr>
          <a:xfrm>
            <a:off x="931578" y="1590229"/>
            <a:ext cx="6994061" cy="1393150"/>
          </a:xfrm>
          <a:prstGeom prst="rect">
            <a:avLst/>
          </a:prstGeom>
          <a:noFill/>
          <a:ln>
            <a:noFill/>
          </a:ln>
        </p:spPr>
      </p:pic>
      <p:sp>
        <p:nvSpPr>
          <p:cNvPr id="91" name="Google Shape;91;p12"/>
          <p:cNvSpPr txBox="1"/>
          <p:nvPr/>
        </p:nvSpPr>
        <p:spPr>
          <a:xfrm>
            <a:off x="1143000" y="4655896"/>
            <a:ext cx="4092303" cy="923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6BA6"/>
              </a:buClr>
              <a:buSzPts val="450"/>
              <a:buFont typeface="Arial"/>
              <a:buNone/>
            </a:pPr>
            <a:r>
              <a:rPr lang="en-US" sz="1800">
                <a:solidFill>
                  <a:srgbClr val="266BA6"/>
                </a:solidFill>
              </a:rPr>
              <a:t>Jerome A. Greene</a:t>
            </a:r>
            <a:endParaRPr sz="1800">
              <a:solidFill>
                <a:srgbClr val="266BA6"/>
              </a:solidFill>
            </a:endParaRPr>
          </a:p>
          <a:p>
            <a:pPr marL="0" marR="0" lvl="0" indent="0" algn="l" rtl="0">
              <a:lnSpc>
                <a:spcPct val="100000"/>
              </a:lnSpc>
              <a:spcBef>
                <a:spcPts val="0"/>
              </a:spcBef>
              <a:spcAft>
                <a:spcPts val="0"/>
              </a:spcAft>
              <a:buClr>
                <a:srgbClr val="266BA6"/>
              </a:buClr>
              <a:buSzPts val="450"/>
              <a:buFont typeface="Arial"/>
              <a:buNone/>
            </a:pPr>
            <a:r>
              <a:rPr lang="en-US" sz="1800" b="0" i="0" u="none" strike="noStrike" cap="none">
                <a:solidFill>
                  <a:srgbClr val="266BA6"/>
                </a:solidFill>
                <a:latin typeface="Arial"/>
                <a:ea typeface="Arial"/>
                <a:cs typeface="Arial"/>
                <a:sym typeface="Arial"/>
              </a:rPr>
              <a:t>Small Business Technical Advisor Office of Small Business Utilization</a:t>
            </a:r>
            <a:endParaRPr sz="1400" b="0" i="0" u="none" strike="noStrike" cap="none">
              <a:solidFill>
                <a:srgbClr val="000000"/>
              </a:solidFill>
              <a:latin typeface="Arial"/>
              <a:ea typeface="Arial"/>
              <a:cs typeface="Arial"/>
              <a:sym typeface="Arial"/>
            </a:endParaRPr>
          </a:p>
        </p:txBody>
      </p:sp>
      <p:sp>
        <p:nvSpPr>
          <p:cNvPr id="92" name="Google Shape;92;p12"/>
          <p:cNvSpPr/>
          <p:nvPr/>
        </p:nvSpPr>
        <p:spPr>
          <a:xfrm>
            <a:off x="1143000" y="2962819"/>
            <a:ext cx="6729505" cy="367147"/>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2"/>
          <p:cNvSpPr txBox="1"/>
          <p:nvPr/>
        </p:nvSpPr>
        <p:spPr>
          <a:xfrm>
            <a:off x="1066274" y="2960634"/>
            <a:ext cx="672466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sp>
        <p:nvSpPr>
          <p:cNvPr id="94" name="Google Shape;94;p12"/>
          <p:cNvSpPr txBox="1"/>
          <p:nvPr/>
        </p:nvSpPr>
        <p:spPr>
          <a:xfrm>
            <a:off x="2971800" y="6172200"/>
            <a:ext cx="3200399" cy="276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300"/>
              <a:buFont typeface="Arial"/>
              <a:buNone/>
            </a:pPr>
            <a:r>
              <a:rPr lang="en-US" sz="1200" b="0" i="0" u="none" strike="noStrike" cap="none">
                <a:solidFill>
                  <a:srgbClr val="7F7F7F"/>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
        <p:nvSpPr>
          <p:cNvPr id="95" name="Google Shape;95;p12"/>
          <p:cNvSpPr/>
          <p:nvPr/>
        </p:nvSpPr>
        <p:spPr>
          <a:xfrm>
            <a:off x="169064" y="3540294"/>
            <a:ext cx="8990176"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700"/>
              <a:buFont typeface="Arial"/>
              <a:buNone/>
            </a:pPr>
            <a:r>
              <a:rPr lang="en-US" sz="2800" b="1" i="0" u="none" strike="noStrike" cap="none">
                <a:solidFill>
                  <a:schemeClr val="dk1"/>
                </a:solidFill>
                <a:latin typeface="Arial"/>
                <a:ea typeface="Arial"/>
                <a:cs typeface="Arial"/>
                <a:sym typeface="Arial"/>
              </a:rPr>
              <a:t>Marketing Your GSA Contract:  </a:t>
            </a:r>
            <a:endParaRPr/>
          </a:p>
          <a:p>
            <a:pPr marL="0" marR="0" lvl="0" indent="0" algn="ctr" rtl="0">
              <a:lnSpc>
                <a:spcPct val="100000"/>
              </a:lnSpc>
              <a:spcBef>
                <a:spcPts val="0"/>
              </a:spcBef>
              <a:spcAft>
                <a:spcPts val="0"/>
              </a:spcAft>
              <a:buClr>
                <a:schemeClr val="dk2"/>
              </a:buClr>
              <a:buSzPts val="700"/>
              <a:buFont typeface="Arial"/>
              <a:buNone/>
            </a:pPr>
            <a:r>
              <a:rPr lang="en-US" sz="2800" b="1" i="0" u="none" strike="noStrike" cap="none">
                <a:solidFill>
                  <a:schemeClr val="dk1"/>
                </a:solidFill>
                <a:latin typeface="Arial"/>
                <a:ea typeface="Arial"/>
                <a:cs typeface="Arial"/>
                <a:sym typeface="Arial"/>
              </a:rPr>
              <a:t>What You Should Know! </a:t>
            </a:r>
            <a:endParaRPr sz="280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1385111" y="635484"/>
            <a:ext cx="6605700" cy="612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400"/>
              <a:buNone/>
            </a:pPr>
            <a:endParaRPr sz="4000" b="1">
              <a:solidFill>
                <a:srgbClr val="005087"/>
              </a:solidFill>
            </a:endParaRPr>
          </a:p>
          <a:p>
            <a:pPr marL="0" lvl="0" indent="0" algn="ctr" rtl="0">
              <a:lnSpc>
                <a:spcPct val="100000"/>
              </a:lnSpc>
              <a:spcBef>
                <a:spcPts val="0"/>
              </a:spcBef>
              <a:spcAft>
                <a:spcPts val="0"/>
              </a:spcAft>
              <a:buClr>
                <a:srgbClr val="005087"/>
              </a:buClr>
              <a:buSzPts val="4400"/>
              <a:buFont typeface="Avenir"/>
              <a:buNone/>
            </a:pPr>
            <a:endParaRPr sz="4000" b="1"/>
          </a:p>
          <a:p>
            <a:pPr marL="0" lvl="0" indent="0" algn="ctr" rtl="0">
              <a:lnSpc>
                <a:spcPct val="100000"/>
              </a:lnSpc>
              <a:spcBef>
                <a:spcPts val="0"/>
              </a:spcBef>
              <a:spcAft>
                <a:spcPts val="0"/>
              </a:spcAft>
              <a:buSzPts val="4400"/>
              <a:buNone/>
            </a:pPr>
            <a:r>
              <a:rPr lang="en-US" sz="4000" b="1">
                <a:solidFill>
                  <a:schemeClr val="dk1"/>
                </a:solidFill>
                <a:latin typeface="Arial"/>
                <a:ea typeface="Arial"/>
                <a:cs typeface="Arial"/>
                <a:sym typeface="Arial"/>
              </a:rPr>
              <a:t>FPDS-NG</a:t>
            </a:r>
            <a:endParaRPr sz="4000" b="1">
              <a:solidFill>
                <a:schemeClr val="dk1"/>
              </a:solidFill>
              <a:latin typeface="Arial"/>
              <a:ea typeface="Arial"/>
              <a:cs typeface="Arial"/>
              <a:sym typeface="Arial"/>
            </a:endParaRPr>
          </a:p>
        </p:txBody>
      </p:sp>
      <p:sp>
        <p:nvSpPr>
          <p:cNvPr id="182" name="Google Shape;182;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300"/>
              <a:buFont typeface="Arial"/>
              <a:buNone/>
            </a:pPr>
            <a:fld id="{00000000-1234-1234-1234-123412341234}" type="slidenum">
              <a:rPr lang="en-US"/>
              <a:t>10</a:t>
            </a:fld>
            <a:endParaRPr/>
          </a:p>
        </p:txBody>
      </p:sp>
      <p:pic>
        <p:nvPicPr>
          <p:cNvPr id="183" name="Google Shape;183;p21"/>
          <p:cNvPicPr preferRelativeResize="0"/>
          <p:nvPr/>
        </p:nvPicPr>
        <p:blipFill rotWithShape="1">
          <a:blip r:embed="rId3">
            <a:alphaModFix/>
          </a:blip>
          <a:srcRect/>
          <a:stretch/>
        </p:blipFill>
        <p:spPr>
          <a:xfrm>
            <a:off x="0" y="1568964"/>
            <a:ext cx="9144000" cy="793992"/>
          </a:xfrm>
          <a:prstGeom prst="rect">
            <a:avLst/>
          </a:prstGeom>
          <a:noFill/>
          <a:ln>
            <a:noFill/>
          </a:ln>
        </p:spPr>
      </p:pic>
      <p:sp>
        <p:nvSpPr>
          <p:cNvPr id="184" name="Google Shape;184;p21"/>
          <p:cNvSpPr txBox="1">
            <a:spLocks noGrp="1"/>
          </p:cNvSpPr>
          <p:nvPr>
            <p:ph type="body" idx="1"/>
          </p:nvPr>
        </p:nvSpPr>
        <p:spPr>
          <a:xfrm>
            <a:off x="0" y="2298699"/>
            <a:ext cx="9067800" cy="4428671"/>
          </a:xfrm>
          <a:prstGeom prst="rect">
            <a:avLst/>
          </a:prstGeom>
          <a:noFill/>
          <a:ln>
            <a:noFill/>
          </a:ln>
        </p:spPr>
        <p:txBody>
          <a:bodyPr spcFirstLastPara="1" wrap="square" lIns="91425" tIns="91425" rIns="91425" bIns="91425" anchor="t" anchorCtr="0">
            <a:noAutofit/>
          </a:bodyPr>
          <a:lstStyle/>
          <a:p>
            <a:pPr marL="177801" lvl="0" indent="0" algn="ctr" rtl="0">
              <a:lnSpc>
                <a:spcPct val="100000"/>
              </a:lnSpc>
              <a:spcBef>
                <a:spcPts val="0"/>
              </a:spcBef>
              <a:spcAft>
                <a:spcPts val="0"/>
              </a:spcAft>
              <a:buSzPts val="2400"/>
              <a:buNone/>
            </a:pPr>
            <a:r>
              <a:rPr lang="en-US" sz="2400" b="1" i="0" u="none" strike="noStrike" cap="none">
                <a:solidFill>
                  <a:schemeClr val="dk1"/>
                </a:solidFill>
                <a:latin typeface="Arial"/>
                <a:ea typeface="Arial"/>
                <a:cs typeface="Arial"/>
                <a:sym typeface="Arial"/>
              </a:rPr>
              <a:t>WHERE TO FIND HELP:</a:t>
            </a:r>
            <a:endParaRPr sz="2400" b="1">
              <a:latin typeface="Arial"/>
              <a:ea typeface="Arial"/>
              <a:cs typeface="Arial"/>
              <a:sym typeface="Arial"/>
            </a:endParaRPr>
          </a:p>
          <a:p>
            <a:pPr marL="177801" lvl="0" indent="0" algn="ctr" rtl="0">
              <a:lnSpc>
                <a:spcPct val="100000"/>
              </a:lnSpc>
              <a:spcBef>
                <a:spcPts val="0"/>
              </a:spcBef>
              <a:spcAft>
                <a:spcPts val="0"/>
              </a:spcAft>
              <a:buSzPts val="2400"/>
              <a:buNone/>
            </a:pPr>
            <a:endParaRPr sz="1800" b="1" i="0" u="none" strike="noStrike" cap="none">
              <a:solidFill>
                <a:schemeClr val="dk1"/>
              </a:solidFill>
              <a:latin typeface="Arial"/>
              <a:ea typeface="Arial"/>
              <a:cs typeface="Arial"/>
              <a:sym typeface="Arial"/>
            </a:endParaRPr>
          </a:p>
          <a:p>
            <a:pPr marL="520701" lvl="0" indent="-342900" algn="l" rtl="0">
              <a:lnSpc>
                <a:spcPct val="100000"/>
              </a:lnSpc>
              <a:spcBef>
                <a:spcPts val="0"/>
              </a:spcBef>
              <a:spcAft>
                <a:spcPts val="0"/>
              </a:spcAft>
              <a:buSzPts val="2400"/>
              <a:buChar char="•"/>
            </a:pPr>
            <a:r>
              <a:rPr lang="en-US" sz="2000" b="1" i="0" u="none" strike="noStrike" cap="none">
                <a:solidFill>
                  <a:schemeClr val="dk1"/>
                </a:solidFill>
                <a:latin typeface="Arial"/>
                <a:ea typeface="Arial"/>
                <a:cs typeface="Arial"/>
                <a:sym typeface="Arial"/>
              </a:rPr>
              <a:t>FPDS-NG Data dictionary:</a:t>
            </a:r>
            <a:endParaRPr/>
          </a:p>
          <a:p>
            <a:pPr marL="635001" lvl="1" indent="0" algn="l" rtl="0">
              <a:lnSpc>
                <a:spcPct val="100000"/>
              </a:lnSpc>
              <a:spcBef>
                <a:spcPts val="0"/>
              </a:spcBef>
              <a:spcAft>
                <a:spcPts val="0"/>
              </a:spcAft>
              <a:buSzPts val="2800"/>
              <a:buNone/>
            </a:pPr>
            <a:r>
              <a:rPr lang="en-US" sz="2000">
                <a:latin typeface="Arial"/>
                <a:ea typeface="Arial"/>
                <a:cs typeface="Arial"/>
                <a:sym typeface="Arial"/>
              </a:rPr>
              <a:t>From </a:t>
            </a:r>
            <a:r>
              <a:rPr lang="en-US" sz="2000" u="sng">
                <a:solidFill>
                  <a:schemeClr val="hlink"/>
                </a:solidFill>
                <a:latin typeface="Arial"/>
                <a:ea typeface="Arial"/>
                <a:cs typeface="Arial"/>
                <a:sym typeface="Arial"/>
                <a:hlinkClick r:id="rId4"/>
              </a:rPr>
              <a:t>www.fpds.gov</a:t>
            </a:r>
            <a:r>
              <a:rPr lang="en-US" sz="2000">
                <a:latin typeface="Arial"/>
                <a:ea typeface="Arial"/>
                <a:cs typeface="Arial"/>
                <a:sym typeface="Arial"/>
              </a:rPr>
              <a:t>, click on </a:t>
            </a:r>
            <a:r>
              <a:rPr lang="en-US" sz="2000" i="1">
                <a:latin typeface="Arial"/>
                <a:ea typeface="Arial"/>
                <a:cs typeface="Arial"/>
                <a:sym typeface="Arial"/>
              </a:rPr>
              <a:t>Worksite </a:t>
            </a:r>
            <a:r>
              <a:rPr lang="en-US" sz="2000">
                <a:latin typeface="Arial"/>
                <a:ea typeface="Arial"/>
                <a:cs typeface="Arial"/>
                <a:sym typeface="Arial"/>
              </a:rPr>
              <a:t>submenu, find the </a:t>
            </a:r>
            <a:r>
              <a:rPr lang="en-US" sz="2000" i="1">
                <a:latin typeface="Arial"/>
                <a:ea typeface="Arial"/>
                <a:cs typeface="Arial"/>
                <a:sym typeface="Arial"/>
              </a:rPr>
              <a:t>Data</a:t>
            </a:r>
            <a:r>
              <a:rPr lang="en-US" sz="2000">
                <a:latin typeface="Arial"/>
                <a:ea typeface="Arial"/>
                <a:cs typeface="Arial"/>
                <a:sym typeface="Arial"/>
              </a:rPr>
              <a:t> </a:t>
            </a:r>
            <a:r>
              <a:rPr lang="en-US" sz="2000" i="1">
                <a:latin typeface="Arial"/>
                <a:ea typeface="Arial"/>
                <a:cs typeface="Arial"/>
                <a:sym typeface="Arial"/>
              </a:rPr>
              <a:t>Dictionary</a:t>
            </a:r>
            <a:r>
              <a:rPr lang="en-US" sz="2000">
                <a:latin typeface="Arial"/>
                <a:ea typeface="Arial"/>
                <a:cs typeface="Arial"/>
                <a:sym typeface="Arial"/>
              </a:rPr>
              <a:t> from Left Navigation </a:t>
            </a:r>
            <a:r>
              <a:rPr lang="en-US" sz="2000" i="1">
                <a:latin typeface="Arial"/>
                <a:ea typeface="Arial"/>
                <a:cs typeface="Arial"/>
                <a:sym typeface="Arial"/>
              </a:rPr>
              <a:t>V1.5 Specifications </a:t>
            </a:r>
            <a:r>
              <a:rPr lang="en-US" sz="2000">
                <a:latin typeface="Arial"/>
                <a:ea typeface="Arial"/>
                <a:cs typeface="Arial"/>
                <a:sym typeface="Arial"/>
              </a:rPr>
              <a:t>section.</a:t>
            </a:r>
            <a:endParaRPr/>
          </a:p>
          <a:p>
            <a:pPr marL="635001" lvl="1" indent="0" algn="l" rtl="0">
              <a:lnSpc>
                <a:spcPct val="100000"/>
              </a:lnSpc>
              <a:spcBef>
                <a:spcPts val="0"/>
              </a:spcBef>
              <a:spcAft>
                <a:spcPts val="0"/>
              </a:spcAft>
              <a:buSzPts val="2800"/>
              <a:buNone/>
            </a:pPr>
            <a:endParaRPr sz="800" b="0" i="0" u="none" strike="noStrike" cap="none">
              <a:solidFill>
                <a:schemeClr val="dk1"/>
              </a:solidFill>
              <a:latin typeface="Arial"/>
              <a:ea typeface="Arial"/>
              <a:cs typeface="Arial"/>
              <a:sym typeface="Arial"/>
            </a:endParaRPr>
          </a:p>
          <a:p>
            <a:pPr marL="520701" lvl="0" indent="-342900" algn="l" rtl="0">
              <a:lnSpc>
                <a:spcPct val="100000"/>
              </a:lnSpc>
              <a:spcBef>
                <a:spcPts val="0"/>
              </a:spcBef>
              <a:spcAft>
                <a:spcPts val="0"/>
              </a:spcAft>
              <a:buSzPts val="2400"/>
              <a:buChar char="•"/>
            </a:pPr>
            <a:r>
              <a:rPr lang="en-US" sz="2000" b="1">
                <a:latin typeface="Arial"/>
                <a:ea typeface="Arial"/>
                <a:cs typeface="Arial"/>
                <a:sym typeface="Arial"/>
              </a:rPr>
              <a:t>Report Manual of how to use Ad-Hoc:</a:t>
            </a:r>
            <a:endParaRPr/>
          </a:p>
          <a:p>
            <a:pPr marL="635001" lvl="1" indent="0" algn="l" rtl="0">
              <a:lnSpc>
                <a:spcPct val="100000"/>
              </a:lnSpc>
              <a:spcBef>
                <a:spcPts val="0"/>
              </a:spcBef>
              <a:spcAft>
                <a:spcPts val="0"/>
              </a:spcAft>
              <a:buSzPts val="2800"/>
              <a:buNone/>
            </a:pPr>
            <a:r>
              <a:rPr lang="en-US" sz="2000">
                <a:latin typeface="Arial"/>
                <a:ea typeface="Arial"/>
                <a:cs typeface="Arial"/>
                <a:sym typeface="Arial"/>
              </a:rPr>
              <a:t>From </a:t>
            </a:r>
            <a:r>
              <a:rPr lang="en-US" sz="2000" u="sng">
                <a:solidFill>
                  <a:schemeClr val="hlink"/>
                </a:solidFill>
                <a:latin typeface="Arial"/>
                <a:ea typeface="Arial"/>
                <a:cs typeface="Arial"/>
                <a:sym typeface="Arial"/>
                <a:hlinkClick r:id="rId4"/>
              </a:rPr>
              <a:t>www.fpds.gov</a:t>
            </a:r>
            <a:r>
              <a:rPr lang="en-US" sz="2000">
                <a:latin typeface="Arial"/>
                <a:ea typeface="Arial"/>
                <a:cs typeface="Arial"/>
                <a:sym typeface="Arial"/>
              </a:rPr>
              <a:t>, click on </a:t>
            </a:r>
            <a:r>
              <a:rPr lang="en-US" sz="2000" i="1">
                <a:latin typeface="Arial"/>
                <a:ea typeface="Arial"/>
                <a:cs typeface="Arial"/>
                <a:sym typeface="Arial"/>
              </a:rPr>
              <a:t>Training</a:t>
            </a:r>
            <a:r>
              <a:rPr lang="en-US" sz="2000">
                <a:latin typeface="Arial"/>
                <a:ea typeface="Arial"/>
                <a:cs typeface="Arial"/>
                <a:sym typeface="Arial"/>
              </a:rPr>
              <a:t>, find the </a:t>
            </a:r>
            <a:r>
              <a:rPr lang="en-US" sz="2000" i="1">
                <a:latin typeface="Arial"/>
                <a:ea typeface="Arial"/>
                <a:cs typeface="Arial"/>
                <a:sym typeface="Arial"/>
              </a:rPr>
              <a:t>Report Manual </a:t>
            </a:r>
            <a:r>
              <a:rPr lang="en-US" sz="2000">
                <a:latin typeface="Arial"/>
                <a:ea typeface="Arial"/>
                <a:cs typeface="Arial"/>
                <a:sym typeface="Arial"/>
              </a:rPr>
              <a:t>from Right </a:t>
            </a:r>
            <a:r>
              <a:rPr lang="en-US" sz="2000" i="1">
                <a:latin typeface="Arial"/>
                <a:ea typeface="Arial"/>
                <a:cs typeface="Arial"/>
                <a:sym typeface="Arial"/>
              </a:rPr>
              <a:t>Manuals</a:t>
            </a:r>
            <a:r>
              <a:rPr lang="en-US" sz="2000">
                <a:latin typeface="Arial"/>
                <a:ea typeface="Arial"/>
                <a:cs typeface="Arial"/>
                <a:sym typeface="Arial"/>
              </a:rPr>
              <a:t> section.</a:t>
            </a:r>
            <a:endParaRPr/>
          </a:p>
          <a:p>
            <a:pPr marL="635001" lvl="1" indent="0" algn="l" rtl="0">
              <a:lnSpc>
                <a:spcPct val="100000"/>
              </a:lnSpc>
              <a:spcBef>
                <a:spcPts val="0"/>
              </a:spcBef>
              <a:spcAft>
                <a:spcPts val="0"/>
              </a:spcAft>
              <a:buSzPts val="2800"/>
              <a:buNone/>
            </a:pPr>
            <a:endParaRPr sz="800">
              <a:latin typeface="Arial"/>
              <a:ea typeface="Arial"/>
              <a:cs typeface="Arial"/>
              <a:sym typeface="Arial"/>
            </a:endParaRPr>
          </a:p>
          <a:p>
            <a:pPr marL="520701" lvl="0" indent="-342900" algn="l" rtl="0">
              <a:lnSpc>
                <a:spcPct val="100000"/>
              </a:lnSpc>
              <a:spcBef>
                <a:spcPts val="0"/>
              </a:spcBef>
              <a:spcAft>
                <a:spcPts val="0"/>
              </a:spcAft>
              <a:buSzPts val="2400"/>
              <a:buChar char="•"/>
            </a:pPr>
            <a:r>
              <a:rPr lang="en-US" sz="2000" b="1">
                <a:latin typeface="Arial"/>
                <a:ea typeface="Arial"/>
                <a:cs typeface="Arial"/>
                <a:sym typeface="Arial"/>
              </a:rPr>
              <a:t>Help Desk:</a:t>
            </a:r>
            <a:endParaRPr/>
          </a:p>
          <a:p>
            <a:pPr marL="1092201" lvl="1" indent="-457200" algn="l" rtl="0">
              <a:lnSpc>
                <a:spcPct val="100000"/>
              </a:lnSpc>
              <a:spcBef>
                <a:spcPts val="0"/>
              </a:spcBef>
              <a:spcAft>
                <a:spcPts val="0"/>
              </a:spcAft>
              <a:buSzPts val="2800"/>
              <a:buChar char="–"/>
            </a:pPr>
            <a:r>
              <a:rPr lang="en-US" sz="2000">
                <a:latin typeface="Arial"/>
                <a:ea typeface="Arial"/>
                <a:cs typeface="Arial"/>
                <a:sym typeface="Arial"/>
              </a:rPr>
              <a:t>Phone:866-606-8220</a:t>
            </a:r>
            <a:endParaRPr/>
          </a:p>
          <a:p>
            <a:pPr marL="1092201" lvl="1" indent="-457200" algn="l" rtl="0">
              <a:lnSpc>
                <a:spcPct val="100000"/>
              </a:lnSpc>
              <a:spcBef>
                <a:spcPts val="0"/>
              </a:spcBef>
              <a:spcAft>
                <a:spcPts val="0"/>
              </a:spcAft>
              <a:buSzPts val="2800"/>
              <a:buChar char="–"/>
            </a:pPr>
            <a:r>
              <a:rPr lang="en-US" sz="2000">
                <a:latin typeface="Arial"/>
                <a:ea typeface="Arial"/>
                <a:cs typeface="Arial"/>
                <a:sym typeface="Arial"/>
              </a:rPr>
              <a:t>Website: </a:t>
            </a:r>
            <a:r>
              <a:rPr lang="en-US" sz="2000" u="sng">
                <a:solidFill>
                  <a:schemeClr val="hlink"/>
                </a:solidFill>
                <a:latin typeface="Arial"/>
                <a:ea typeface="Arial"/>
                <a:cs typeface="Arial"/>
                <a:sym typeface="Arial"/>
                <a:hlinkClick r:id="rId4"/>
              </a:rPr>
              <a:t>www.fpds.gov</a:t>
            </a:r>
            <a:endParaRPr sz="2000">
              <a:latin typeface="Arial"/>
              <a:ea typeface="Arial"/>
              <a:cs typeface="Arial"/>
              <a:sym typeface="Arial"/>
            </a:endParaRPr>
          </a:p>
          <a:p>
            <a:pPr marL="635001" lvl="1" indent="0" algn="l" rtl="0">
              <a:lnSpc>
                <a:spcPct val="100000"/>
              </a:lnSpc>
              <a:spcBef>
                <a:spcPts val="0"/>
              </a:spcBef>
              <a:spcAft>
                <a:spcPts val="0"/>
              </a:spcAft>
              <a:buSzPts val="2800"/>
              <a:buNone/>
            </a:pPr>
            <a:endParaRPr sz="2000">
              <a:latin typeface="Arial"/>
              <a:ea typeface="Arial"/>
              <a:cs typeface="Arial"/>
              <a:sym typeface="Arial"/>
            </a:endParaRPr>
          </a:p>
          <a:p>
            <a:pPr marL="635001" lvl="1" indent="0" algn="l" rtl="0">
              <a:lnSpc>
                <a:spcPct val="100000"/>
              </a:lnSpc>
              <a:spcBef>
                <a:spcPts val="0"/>
              </a:spcBef>
              <a:spcAft>
                <a:spcPts val="0"/>
              </a:spcAft>
              <a:buSzPts val="2800"/>
              <a:buNone/>
            </a:pPr>
            <a:endParaRPr sz="2000">
              <a:latin typeface="Arial"/>
              <a:ea typeface="Arial"/>
              <a:cs typeface="Arial"/>
              <a:sym typeface="Arial"/>
            </a:endParaRPr>
          </a:p>
          <a:p>
            <a:pPr marL="177801" lvl="0" indent="0" algn="l" rtl="0">
              <a:lnSpc>
                <a:spcPct val="100000"/>
              </a:lnSpc>
              <a:spcBef>
                <a:spcPts val="0"/>
              </a:spcBef>
              <a:spcAft>
                <a:spcPts val="0"/>
              </a:spcAft>
              <a:buSzPts val="3200"/>
              <a:buNone/>
            </a:pPr>
            <a:endParaRPr sz="2000"/>
          </a:p>
          <a:p>
            <a:pPr marL="228600" marR="0" lvl="0" indent="101597" algn="l" rtl="0">
              <a:lnSpc>
                <a:spcPct val="90000"/>
              </a:lnSpc>
              <a:spcBef>
                <a:spcPts val="0"/>
              </a:spcBef>
              <a:spcAft>
                <a:spcPts val="0"/>
              </a:spcAft>
              <a:buClr>
                <a:schemeClr val="dk1"/>
              </a:buClr>
              <a:buSzPts val="2400"/>
              <a:buFont typeface="Arial"/>
              <a:buNone/>
            </a:pPr>
            <a:endParaRPr sz="2000" b="0" i="0" u="none" strike="noStrike" cap="none">
              <a:solidFill>
                <a:schemeClr val="dk1"/>
              </a:solidFill>
              <a:latin typeface="Arial"/>
              <a:ea typeface="Arial"/>
              <a:cs typeface="Arial"/>
              <a:sym typeface="Arial"/>
            </a:endParaRPr>
          </a:p>
          <a:p>
            <a:pPr marL="177801" marR="0" lvl="0" indent="0" algn="l" rtl="0">
              <a:lnSpc>
                <a:spcPct val="90000"/>
              </a:lnSpc>
              <a:spcBef>
                <a:spcPts val="0"/>
              </a:spcBef>
              <a:spcAft>
                <a:spcPts val="0"/>
              </a:spcAft>
              <a:buClr>
                <a:schemeClr val="dk1"/>
              </a:buClr>
              <a:buSzPts val="2400"/>
              <a:buNone/>
            </a:pPr>
            <a:endParaRPr/>
          </a:p>
        </p:txBody>
      </p:sp>
      <p:cxnSp>
        <p:nvCxnSpPr>
          <p:cNvPr id="185" name="Google Shape;185;p21"/>
          <p:cNvCxnSpPr/>
          <p:nvPr/>
        </p:nvCxnSpPr>
        <p:spPr>
          <a:xfrm rot="10800000" flipH="1">
            <a:off x="0" y="2766952"/>
            <a:ext cx="9144000" cy="11875"/>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Google Shape;190;p22"/>
          <p:cNvGraphicFramePr/>
          <p:nvPr/>
        </p:nvGraphicFramePr>
        <p:xfrm>
          <a:off x="4838700" y="2063775"/>
          <a:ext cx="3340100" cy="2437600"/>
        </p:xfrm>
        <a:graphic>
          <a:graphicData uri="http://schemas.openxmlformats.org/drawingml/2006/table">
            <a:tbl>
              <a:tblPr>
                <a:noFill/>
                <a:tableStyleId>{40A5FBD2-4EF4-435B-9BC6-D2512318877D}</a:tableStyleId>
              </a:tblPr>
              <a:tblGrid>
                <a:gridCol w="3340100"/>
              </a:tblGrid>
              <a:tr h="528900">
                <a:tc>
                  <a:txBody>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Calibri"/>
                          <a:ea typeface="Calibri"/>
                          <a:cs typeface="Calibri"/>
                          <a:sym typeface="Calibri"/>
                        </a:rPr>
                        <a:t>DATES:</a:t>
                      </a:r>
                      <a:endParaRPr sz="18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F81BD"/>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6, 2019 @ 2:00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29, 2019 @ 2:00 PM</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17, 2019 @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26, 2019 @1:00</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bl>
          </a:graphicData>
        </a:graphic>
      </p:graphicFrame>
      <p:sp>
        <p:nvSpPr>
          <p:cNvPr id="191" name="Google Shape;191;p22"/>
          <p:cNvSpPr/>
          <p:nvPr/>
        </p:nvSpPr>
        <p:spPr>
          <a:xfrm>
            <a:off x="2816225" y="14605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2" name="Google Shape;192;p22"/>
          <p:cNvSpPr/>
          <p:nvPr/>
        </p:nvSpPr>
        <p:spPr>
          <a:xfrm>
            <a:off x="482600" y="2063750"/>
            <a:ext cx="3555900" cy="2355900"/>
          </a:xfrm>
          <a:prstGeom prst="rect">
            <a:avLst/>
          </a:prstGeom>
          <a:blipFill rotWithShape="1">
            <a:blip r:embed="rId3">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93" name="Google Shape;193;p22"/>
          <p:cNvCxnSpPr/>
          <p:nvPr/>
        </p:nvCxnSpPr>
        <p:spPr>
          <a:xfrm rot="10800000" flipH="1">
            <a:off x="0" y="5098950"/>
            <a:ext cx="9144000" cy="63600"/>
          </a:xfrm>
          <a:prstGeom prst="straightConnector1">
            <a:avLst/>
          </a:prstGeom>
          <a:noFill/>
          <a:ln w="38100" cap="flat" cmpd="sng">
            <a:solidFill>
              <a:srgbClr val="4A7DBA"/>
            </a:solidFill>
            <a:prstDash val="solid"/>
            <a:round/>
            <a:headEnd type="none" w="sm" len="sm"/>
            <a:tailEnd type="none" w="sm" len="sm"/>
          </a:ln>
        </p:spPr>
      </p:cxnSp>
      <p:sp>
        <p:nvSpPr>
          <p:cNvPr id="194" name="Google Shape;194;p22"/>
          <p:cNvSpPr txBox="1"/>
          <p:nvPr/>
        </p:nvSpPr>
        <p:spPr>
          <a:xfrm>
            <a:off x="533400" y="5162550"/>
            <a:ext cx="83820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Upcoming Webinars Dates for </a:t>
            </a:r>
            <a:endParaRPr/>
          </a:p>
          <a:p>
            <a:pPr marL="0" marR="0" lvl="0" indent="0" algn="ctr" rtl="0">
              <a:lnSpc>
                <a:spcPct val="100000"/>
              </a:lnSpc>
              <a:spcBef>
                <a:spcPts val="0"/>
              </a:spcBef>
              <a:spcAft>
                <a:spcPts val="0"/>
              </a:spcAft>
              <a:buNone/>
            </a:pPr>
            <a:r>
              <a:rPr lang="en-US" sz="2800" b="1" i="0" u="none" strike="noStrike" cap="none">
                <a:solidFill>
                  <a:srgbClr val="0070C0"/>
                </a:solidFill>
                <a:latin typeface="Arial"/>
                <a:ea typeface="Arial"/>
                <a:cs typeface="Arial"/>
                <a:sym typeface="Arial"/>
              </a:rPr>
              <a:t>Using the Federal Procurement Data System</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572275" y="503948"/>
            <a:ext cx="8229600" cy="74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800"/>
              <a:buFont typeface="Calibri"/>
              <a:buNone/>
            </a:pPr>
            <a:r>
              <a:rPr lang="en-US" sz="3000" b="1" i="0" u="none" strike="noStrike" cap="none">
                <a:solidFill>
                  <a:schemeClr val="dk1"/>
                </a:solidFill>
                <a:latin typeface="Arial"/>
                <a:ea typeface="Arial"/>
                <a:cs typeface="Arial"/>
                <a:sym typeface="Arial"/>
              </a:rPr>
              <a:t>Tools to Conduct Market Research</a:t>
            </a:r>
            <a:endParaRPr sz="3000" b="1" i="0" u="none" strike="noStrike" cap="none">
              <a:solidFill>
                <a:schemeClr val="dk1"/>
              </a:solidFill>
              <a:latin typeface="Arial"/>
              <a:ea typeface="Arial"/>
              <a:cs typeface="Arial"/>
              <a:sym typeface="Arial"/>
            </a:endParaRPr>
          </a:p>
        </p:txBody>
      </p:sp>
      <p:sp>
        <p:nvSpPr>
          <p:cNvPr id="200" name="Google Shape;200;p23"/>
          <p:cNvSpPr txBox="1">
            <a:spLocks noGrp="1"/>
          </p:cNvSpPr>
          <p:nvPr>
            <p:ph type="body" idx="1"/>
          </p:nvPr>
        </p:nvSpPr>
        <p:spPr>
          <a:xfrm>
            <a:off x="457200" y="1447801"/>
            <a:ext cx="82296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i="0" u="none" strike="noStrike" cap="none">
                <a:solidFill>
                  <a:schemeClr val="dk1"/>
                </a:solidFill>
                <a:latin typeface="Calibri"/>
                <a:ea typeface="Calibri"/>
                <a:cs typeface="Calibri"/>
                <a:sym typeface="Calibri"/>
              </a:rPr>
              <a:t>Utilize these tools for your market research: </a:t>
            </a:r>
            <a:endParaRPr sz="2800" i="0" u="none" strike="noStrike" cap="none">
              <a:solidFill>
                <a:schemeClr val="dk1"/>
              </a:solidFill>
              <a:latin typeface="Calibri"/>
              <a:ea typeface="Calibri"/>
              <a:cs typeface="Calibri"/>
              <a:sym typeface="Calibri"/>
            </a:endParaRPr>
          </a:p>
        </p:txBody>
      </p:sp>
      <p:sp>
        <p:nvSpPr>
          <p:cNvPr id="201" name="Google Shape;201;p23"/>
          <p:cNvSpPr txBox="1"/>
          <p:nvPr/>
        </p:nvSpPr>
        <p:spPr>
          <a:xfrm>
            <a:off x="448574" y="2362199"/>
            <a:ext cx="2590800" cy="21544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Latest GSA contract award information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Assess your competition</a:t>
            </a:r>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202" name="Google Shape;202;p23"/>
          <p:cNvSpPr txBox="1"/>
          <p:nvPr/>
        </p:nvSpPr>
        <p:spPr>
          <a:xfrm>
            <a:off x="3215288" y="2438400"/>
            <a:ext cx="2541973" cy="3093154"/>
          </a:xfrm>
          <a:prstGeom prst="rect">
            <a:avLst/>
          </a:prstGeom>
          <a:noFill/>
          <a:ln>
            <a:noFill/>
          </a:ln>
        </p:spPr>
        <p:txBody>
          <a:bodyPr spcFirstLastPara="1" wrap="square" lIns="91425" tIns="45700" rIns="91425" bIns="45700" anchor="t" anchorCtr="0">
            <a:noAutofit/>
          </a:bodyPr>
          <a:lstStyle/>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Offers published sales data of schedules contract sales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SIN Sales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Contractors already on schedule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Ability to assess the size and potential of your target market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203" name="Google Shape;203;p23"/>
          <p:cNvSpPr txBox="1"/>
          <p:nvPr/>
        </p:nvSpPr>
        <p:spPr>
          <a:xfrm>
            <a:off x="5867399" y="2866762"/>
            <a:ext cx="3050970" cy="1708160"/>
          </a:xfrm>
          <a:prstGeom prst="rect">
            <a:avLst/>
          </a:prstGeom>
          <a:solidFill>
            <a:schemeClr val="lt1"/>
          </a:solid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Provides federal agency spending priorities and also budgetary information</a:t>
            </a:r>
            <a:endParaRPr/>
          </a:p>
          <a:p>
            <a:pPr marL="0" marR="0" lvl="0" indent="0" algn="l" rtl="0">
              <a:lnSpc>
                <a:spcPct val="100000"/>
              </a:lnSpc>
              <a:spcBef>
                <a:spcPts val="0"/>
              </a:spcBef>
              <a:spcAft>
                <a:spcPts val="0"/>
              </a:spcAft>
              <a:buNone/>
            </a:pP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a:solidFill>
                  <a:schemeClr val="dk1"/>
                </a:solidFill>
                <a:latin typeface="Arial"/>
                <a:ea typeface="Arial"/>
                <a:cs typeface="Arial"/>
                <a:sym typeface="Arial"/>
              </a:rPr>
              <a:t>FPDS serves as the source of USAspending.gov contracts data .</a:t>
            </a:r>
            <a:endParaRPr sz="1500" b="0" i="0" u="none" strike="noStrike" cap="none">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400" b="0" i="0" u="none" strike="noStrike" cap="none">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204" name="Google Shape;204;p23"/>
          <p:cNvSpPr txBox="1"/>
          <p:nvPr/>
        </p:nvSpPr>
        <p:spPr>
          <a:xfrm>
            <a:off x="685799" y="5760150"/>
            <a:ext cx="777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Consider the buying trends and forecasted sales for your product/service </a:t>
            </a:r>
            <a:endParaRPr sz="1800" b="0" i="0" u="none" strike="noStrike" cap="none">
              <a:solidFill>
                <a:schemeClr val="dk1"/>
              </a:solidFill>
              <a:latin typeface="Calibri"/>
              <a:ea typeface="Calibri"/>
              <a:cs typeface="Calibri"/>
              <a:sym typeface="Calibri"/>
            </a:endParaRPr>
          </a:p>
        </p:txBody>
      </p:sp>
      <p:pic>
        <p:nvPicPr>
          <p:cNvPr id="205" name="Google Shape;205;p23"/>
          <p:cNvPicPr preferRelativeResize="0"/>
          <p:nvPr/>
        </p:nvPicPr>
        <p:blipFill rotWithShape="1">
          <a:blip r:embed="rId3">
            <a:alphaModFix/>
          </a:blip>
          <a:srcRect/>
          <a:stretch/>
        </p:blipFill>
        <p:spPr>
          <a:xfrm>
            <a:off x="811993" y="2221302"/>
            <a:ext cx="1887093" cy="742950"/>
          </a:xfrm>
          <a:prstGeom prst="rect">
            <a:avLst/>
          </a:prstGeom>
          <a:noFill/>
          <a:ln>
            <a:noFill/>
          </a:ln>
        </p:spPr>
      </p:pic>
      <p:pic>
        <p:nvPicPr>
          <p:cNvPr id="206" name="Google Shape;206;p23"/>
          <p:cNvPicPr preferRelativeResize="0"/>
          <p:nvPr/>
        </p:nvPicPr>
        <p:blipFill rotWithShape="1">
          <a:blip r:embed="rId4">
            <a:alphaModFix/>
          </a:blip>
          <a:srcRect/>
          <a:stretch/>
        </p:blipFill>
        <p:spPr>
          <a:xfrm>
            <a:off x="3267074" y="2219325"/>
            <a:ext cx="2438400" cy="647437"/>
          </a:xfrm>
          <a:prstGeom prst="rect">
            <a:avLst/>
          </a:prstGeom>
          <a:noFill/>
          <a:ln>
            <a:noFill/>
          </a:ln>
        </p:spPr>
      </p:pic>
      <p:cxnSp>
        <p:nvCxnSpPr>
          <p:cNvPr id="207" name="Google Shape;207;p23"/>
          <p:cNvCxnSpPr/>
          <p:nvPr/>
        </p:nvCxnSpPr>
        <p:spPr>
          <a:xfrm flipH="1">
            <a:off x="3039374" y="2286000"/>
            <a:ext cx="8626" cy="3352800"/>
          </a:xfrm>
          <a:prstGeom prst="straightConnector1">
            <a:avLst/>
          </a:prstGeom>
          <a:noFill/>
          <a:ln w="19050" cap="flat" cmpd="sng">
            <a:solidFill>
              <a:schemeClr val="accent1"/>
            </a:solidFill>
            <a:prstDash val="solid"/>
            <a:round/>
            <a:headEnd type="none" w="sm" len="sm"/>
            <a:tailEnd type="none" w="sm" len="sm"/>
          </a:ln>
        </p:spPr>
      </p:cxnSp>
      <p:cxnSp>
        <p:nvCxnSpPr>
          <p:cNvPr id="208" name="Google Shape;208;p23"/>
          <p:cNvCxnSpPr/>
          <p:nvPr/>
        </p:nvCxnSpPr>
        <p:spPr>
          <a:xfrm>
            <a:off x="5841521" y="2221302"/>
            <a:ext cx="0" cy="3310252"/>
          </a:xfrm>
          <a:prstGeom prst="straightConnector1">
            <a:avLst/>
          </a:prstGeom>
          <a:noFill/>
          <a:ln w="19050" cap="flat" cmpd="sng">
            <a:solidFill>
              <a:schemeClr val="accent1"/>
            </a:solidFill>
            <a:prstDash val="solid"/>
            <a:round/>
            <a:headEnd type="none" w="sm" len="sm"/>
            <a:tailEnd type="none" w="sm" len="sm"/>
          </a:ln>
        </p:spPr>
      </p:cxnSp>
      <p:sp>
        <p:nvSpPr>
          <p:cNvPr id="209" name="Google Shape;209;p23"/>
          <p:cNvSpPr txBox="1"/>
          <p:nvPr/>
        </p:nvSpPr>
        <p:spPr>
          <a:xfrm>
            <a:off x="572283" y="5170276"/>
            <a:ext cx="239951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5"/>
              </a:rPr>
              <a:t>https://www.gsaelibrary.gsa.gov</a:t>
            </a:r>
            <a:endParaRPr sz="1200" b="0" i="0" u="none" strike="noStrike" cap="none">
              <a:solidFill>
                <a:schemeClr val="dk1"/>
              </a:solidFill>
              <a:latin typeface="Calibri"/>
              <a:ea typeface="Calibri"/>
              <a:cs typeface="Calibri"/>
              <a:sym typeface="Calibri"/>
            </a:endParaRPr>
          </a:p>
        </p:txBody>
      </p:sp>
      <p:sp>
        <p:nvSpPr>
          <p:cNvPr id="210" name="Google Shape;210;p23"/>
          <p:cNvSpPr txBox="1"/>
          <p:nvPr/>
        </p:nvSpPr>
        <p:spPr>
          <a:xfrm>
            <a:off x="3207220" y="5176895"/>
            <a:ext cx="239951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alibri"/>
                <a:ea typeface="Calibri"/>
                <a:cs typeface="Calibri"/>
                <a:sym typeface="Calibri"/>
                <a:hlinkClick r:id="rId6"/>
              </a:rPr>
              <a:t>https://d2d.gsa.gov/report/fas-schedule-sales-query-plus-ssq</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11" name="Google Shape;211;p23"/>
          <p:cNvSpPr txBox="1"/>
          <p:nvPr/>
        </p:nvSpPr>
        <p:spPr>
          <a:xfrm>
            <a:off x="5963041" y="5190356"/>
            <a:ext cx="239951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alibri"/>
                <a:ea typeface="Calibri"/>
                <a:cs typeface="Calibri"/>
                <a:sym typeface="Calibri"/>
                <a:hlinkClick r:id="rId7"/>
              </a:rPr>
              <a:t>https://www.fpds.gov/fpdsng_cms/index.php/en/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212" name="Google Shape;212;p23"/>
          <p:cNvPicPr preferRelativeResize="0"/>
          <p:nvPr/>
        </p:nvPicPr>
        <p:blipFill rotWithShape="1">
          <a:blip r:embed="rId8">
            <a:alphaModFix/>
          </a:blip>
          <a:srcRect/>
          <a:stretch/>
        </p:blipFill>
        <p:spPr>
          <a:xfrm>
            <a:off x="6091000" y="2286000"/>
            <a:ext cx="2367199" cy="580762"/>
          </a:xfrm>
          <a:prstGeom prst="rect">
            <a:avLst/>
          </a:prstGeom>
          <a:blipFill rotWithShape="1">
            <a:blip r:embed="rId8">
              <a:alphaModFix/>
            </a:blip>
            <a:stretch>
              <a:fillRect/>
            </a:stretch>
          </a:blip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457200" y="381000"/>
            <a:ext cx="8686800" cy="70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1">
                <a:latin typeface="Arial"/>
                <a:ea typeface="Arial"/>
                <a:cs typeface="Arial"/>
                <a:sym typeface="Arial"/>
              </a:rPr>
              <a:t>Forecast of Contracting Opportunities </a:t>
            </a:r>
            <a:endParaRPr sz="3200" b="1">
              <a:latin typeface="Arial"/>
              <a:ea typeface="Arial"/>
              <a:cs typeface="Arial"/>
              <a:sym typeface="Arial"/>
            </a:endParaRPr>
          </a:p>
        </p:txBody>
      </p:sp>
      <p:sp>
        <p:nvSpPr>
          <p:cNvPr id="219" name="Google Shape;219;p24"/>
          <p:cNvSpPr txBox="1">
            <a:spLocks noGrp="1"/>
          </p:cNvSpPr>
          <p:nvPr>
            <p:ph type="body" idx="1"/>
          </p:nvPr>
        </p:nvSpPr>
        <p:spPr>
          <a:xfrm>
            <a:off x="4724400" y="1890105"/>
            <a:ext cx="4419599" cy="4475069"/>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Arial"/>
              <a:buChar char="•"/>
            </a:pPr>
            <a:r>
              <a:rPr lang="en-US" sz="1600">
                <a:latin typeface="Arial"/>
                <a:ea typeface="Arial"/>
                <a:cs typeface="Arial"/>
                <a:sym typeface="Arial"/>
              </a:rPr>
              <a:t>Launched in March 2016 </a:t>
            </a:r>
            <a:endParaRPr sz="1600">
              <a:latin typeface="Arial"/>
              <a:ea typeface="Arial"/>
              <a:cs typeface="Arial"/>
              <a:sym typeface="Arial"/>
            </a:endParaRPr>
          </a:p>
          <a:p>
            <a:pPr marL="457200" marR="0" lvl="0" indent="-431800" algn="l" rtl="0">
              <a:lnSpc>
                <a:spcPct val="90000"/>
              </a:lnSpc>
              <a:spcBef>
                <a:spcPts val="640"/>
              </a:spcBef>
              <a:spcAft>
                <a:spcPts val="0"/>
              </a:spcAft>
              <a:buClr>
                <a:schemeClr val="dk1"/>
              </a:buClr>
              <a:buSzPts val="3200"/>
              <a:buFont typeface="Arial"/>
              <a:buChar char="•"/>
            </a:pPr>
            <a:r>
              <a:rPr lang="en-US" sz="1600">
                <a:latin typeface="Arial"/>
                <a:ea typeface="Arial"/>
                <a:cs typeface="Arial"/>
                <a:sym typeface="Arial"/>
              </a:rPr>
              <a:t>Focuses on acquisition planning and increases awareness of potential prime and subcontracting opportunities.</a:t>
            </a:r>
            <a:endParaRPr sz="1600">
              <a:latin typeface="Arial"/>
              <a:ea typeface="Arial"/>
              <a:cs typeface="Arial"/>
              <a:sym typeface="Arial"/>
            </a:endParaRPr>
          </a:p>
          <a:p>
            <a:pPr marL="457200" marR="0" lvl="0" indent="-431800" algn="l" rtl="0">
              <a:lnSpc>
                <a:spcPct val="90000"/>
              </a:lnSpc>
              <a:spcBef>
                <a:spcPts val="640"/>
              </a:spcBef>
              <a:spcAft>
                <a:spcPts val="0"/>
              </a:spcAft>
              <a:buClr>
                <a:schemeClr val="dk1"/>
              </a:buClr>
              <a:buSzPts val="3200"/>
              <a:buFont typeface="Arial"/>
              <a:buChar char="•"/>
            </a:pPr>
            <a:r>
              <a:rPr lang="en-US" sz="1600">
                <a:latin typeface="Arial"/>
                <a:ea typeface="Arial"/>
                <a:cs typeface="Arial"/>
                <a:sym typeface="Arial"/>
              </a:rPr>
              <a:t>The goal is to help both GSA buyers and vendors easily communicate around potential contracting opportunities.</a:t>
            </a:r>
            <a:endParaRPr/>
          </a:p>
          <a:p>
            <a:pPr marL="457200" marR="0" lvl="0" indent="-431800" algn="l" rtl="0">
              <a:lnSpc>
                <a:spcPct val="90000"/>
              </a:lnSpc>
              <a:spcBef>
                <a:spcPts val="640"/>
              </a:spcBef>
              <a:spcAft>
                <a:spcPts val="0"/>
              </a:spcAft>
              <a:buClr>
                <a:schemeClr val="dk1"/>
              </a:buClr>
              <a:buSzPts val="3200"/>
              <a:buFont typeface="Arial"/>
              <a:buChar char="•"/>
            </a:pPr>
            <a:r>
              <a:rPr lang="en-US" sz="1600">
                <a:latin typeface="Arial"/>
                <a:ea typeface="Arial"/>
                <a:cs typeface="Arial"/>
                <a:sym typeface="Arial"/>
              </a:rPr>
              <a:t>The tool includes information for GSA and the Department of Interior. </a:t>
            </a:r>
            <a:endParaRPr sz="1600">
              <a:latin typeface="Arial"/>
              <a:ea typeface="Arial"/>
              <a:cs typeface="Arial"/>
              <a:sym typeface="Arial"/>
            </a:endParaRPr>
          </a:p>
          <a:p>
            <a:pPr marL="457200" marR="0" lvl="0" indent="-431800" algn="l" rtl="0">
              <a:lnSpc>
                <a:spcPct val="90000"/>
              </a:lnSpc>
              <a:spcBef>
                <a:spcPts val="640"/>
              </a:spcBef>
              <a:spcAft>
                <a:spcPts val="0"/>
              </a:spcAft>
              <a:buClr>
                <a:schemeClr val="dk1"/>
              </a:buClr>
              <a:buSzPts val="3200"/>
              <a:buFont typeface="Arial"/>
              <a:buChar char="•"/>
            </a:pPr>
            <a:r>
              <a:rPr lang="en-US" sz="1600">
                <a:solidFill>
                  <a:srgbClr val="000000"/>
                </a:solidFill>
                <a:latin typeface="Arial"/>
                <a:ea typeface="Arial"/>
                <a:cs typeface="Arial"/>
                <a:sym typeface="Arial"/>
              </a:rPr>
              <a:t>The goal is to have all federal agencies use the tool.</a:t>
            </a:r>
            <a:endParaRPr sz="1600">
              <a:latin typeface="Arial"/>
              <a:ea typeface="Arial"/>
              <a:cs typeface="Arial"/>
              <a:sym typeface="Arial"/>
            </a:endParaRPr>
          </a:p>
          <a:p>
            <a:pPr marL="457200" lvl="0" indent="-228600" algn="l" rtl="0">
              <a:lnSpc>
                <a:spcPct val="90000"/>
              </a:lnSpc>
              <a:spcBef>
                <a:spcPts val="640"/>
              </a:spcBef>
              <a:spcAft>
                <a:spcPts val="0"/>
              </a:spcAft>
              <a:buSzPts val="3200"/>
              <a:buFont typeface="Noto Sans Symbols"/>
              <a:buNone/>
            </a:pPr>
            <a:endParaRPr sz="2800">
              <a:latin typeface="Calibri"/>
              <a:ea typeface="Calibri"/>
              <a:cs typeface="Calibri"/>
              <a:sym typeface="Calibri"/>
            </a:endParaRPr>
          </a:p>
          <a:p>
            <a:pPr marL="457200" lvl="0" indent="-228600" algn="l" rtl="0">
              <a:lnSpc>
                <a:spcPct val="90000"/>
              </a:lnSpc>
              <a:spcBef>
                <a:spcPts val="640"/>
              </a:spcBef>
              <a:spcAft>
                <a:spcPts val="0"/>
              </a:spcAft>
              <a:buSzPts val="3200"/>
              <a:buFont typeface="Noto Sans Symbols"/>
              <a:buNone/>
            </a:pPr>
            <a:endParaRPr sz="2800">
              <a:latin typeface="Calibri"/>
              <a:ea typeface="Calibri"/>
              <a:cs typeface="Calibri"/>
              <a:sym typeface="Calibri"/>
            </a:endParaRPr>
          </a:p>
          <a:p>
            <a:pPr marL="457200" marR="0" lvl="0" indent="-228600" algn="l" rtl="0">
              <a:lnSpc>
                <a:spcPct val="90000"/>
              </a:lnSpc>
              <a:spcBef>
                <a:spcPts val="640"/>
              </a:spcBef>
              <a:spcAft>
                <a:spcPts val="0"/>
              </a:spcAft>
              <a:buClr>
                <a:schemeClr val="dk1"/>
              </a:buClr>
              <a:buSzPts val="3200"/>
              <a:buFont typeface="Arial"/>
              <a:buNone/>
            </a:pPr>
            <a:endParaRPr>
              <a:latin typeface="Times New Roman"/>
              <a:ea typeface="Times New Roman"/>
              <a:cs typeface="Times New Roman"/>
              <a:sym typeface="Times New Roman"/>
            </a:endParaRPr>
          </a:p>
        </p:txBody>
      </p:sp>
      <p:cxnSp>
        <p:nvCxnSpPr>
          <p:cNvPr id="220" name="Google Shape;220;p24"/>
          <p:cNvCxnSpPr/>
          <p:nvPr/>
        </p:nvCxnSpPr>
        <p:spPr>
          <a:xfrm>
            <a:off x="0" y="1295400"/>
            <a:ext cx="9144000" cy="0"/>
          </a:xfrm>
          <a:prstGeom prst="straightConnector1">
            <a:avLst/>
          </a:prstGeom>
          <a:noFill/>
          <a:ln w="38100" cap="flat" cmpd="sng">
            <a:solidFill>
              <a:srgbClr val="4A7DBA"/>
            </a:solidFill>
            <a:prstDash val="solid"/>
            <a:round/>
            <a:headEnd type="none" w="sm" len="sm"/>
            <a:tailEnd type="none" w="sm" len="sm"/>
          </a:ln>
        </p:spPr>
      </p:cxnSp>
      <p:pic>
        <p:nvPicPr>
          <p:cNvPr id="221" name="Google Shape;221;p24" descr="Acquisition Gateway - Google Chrome"/>
          <p:cNvPicPr preferRelativeResize="0"/>
          <p:nvPr/>
        </p:nvPicPr>
        <p:blipFill rotWithShape="1">
          <a:blip r:embed="rId3">
            <a:alphaModFix/>
          </a:blip>
          <a:srcRect l="724" t="5925" r="64721" b="68962"/>
          <a:stretch/>
        </p:blipFill>
        <p:spPr>
          <a:xfrm>
            <a:off x="495300" y="4043775"/>
            <a:ext cx="3421749" cy="2120001"/>
          </a:xfrm>
          <a:prstGeom prst="rect">
            <a:avLst/>
          </a:prstGeom>
          <a:noFill/>
          <a:ln>
            <a:noFill/>
          </a:ln>
        </p:spPr>
      </p:pic>
      <p:cxnSp>
        <p:nvCxnSpPr>
          <p:cNvPr id="222" name="Google Shape;222;p24"/>
          <p:cNvCxnSpPr/>
          <p:nvPr/>
        </p:nvCxnSpPr>
        <p:spPr>
          <a:xfrm rot="10800000">
            <a:off x="2702627" y="4402776"/>
            <a:ext cx="990600" cy="0"/>
          </a:xfrm>
          <a:prstGeom prst="straightConnector1">
            <a:avLst/>
          </a:prstGeom>
          <a:noFill/>
          <a:ln w="38100" cap="flat" cmpd="sng">
            <a:solidFill>
              <a:srgbClr val="FF0000"/>
            </a:solidFill>
            <a:prstDash val="solid"/>
            <a:round/>
            <a:headEnd type="none" w="sm" len="sm"/>
            <a:tailEnd type="stealth" w="med" len="med"/>
          </a:ln>
        </p:spPr>
      </p:cxnSp>
      <p:cxnSp>
        <p:nvCxnSpPr>
          <p:cNvPr id="223" name="Google Shape;223;p24"/>
          <p:cNvCxnSpPr/>
          <p:nvPr/>
        </p:nvCxnSpPr>
        <p:spPr>
          <a:xfrm rot="10800000">
            <a:off x="2768932" y="5166975"/>
            <a:ext cx="0" cy="707571"/>
          </a:xfrm>
          <a:prstGeom prst="straightConnector1">
            <a:avLst/>
          </a:prstGeom>
          <a:noFill/>
          <a:ln w="38100" cap="flat" cmpd="sng">
            <a:solidFill>
              <a:srgbClr val="FF0000"/>
            </a:solidFill>
            <a:prstDash val="solid"/>
            <a:round/>
            <a:headEnd type="none" w="sm" len="sm"/>
            <a:tailEnd type="stealth" w="med" len="med"/>
          </a:ln>
        </p:spPr>
      </p:cxnSp>
      <p:cxnSp>
        <p:nvCxnSpPr>
          <p:cNvPr id="224" name="Google Shape;224;p24"/>
          <p:cNvCxnSpPr/>
          <p:nvPr/>
        </p:nvCxnSpPr>
        <p:spPr>
          <a:xfrm>
            <a:off x="4698670" y="1451759"/>
            <a:ext cx="0" cy="4818300"/>
          </a:xfrm>
          <a:prstGeom prst="straightConnector1">
            <a:avLst/>
          </a:prstGeom>
          <a:noFill/>
          <a:ln w="38100" cap="flat" cmpd="sng">
            <a:solidFill>
              <a:srgbClr val="4A7DBA"/>
            </a:solidFill>
            <a:prstDash val="solid"/>
            <a:round/>
            <a:headEnd type="none" w="sm" len="sm"/>
            <a:tailEnd type="none" w="sm" len="sm"/>
          </a:ln>
        </p:spPr>
      </p:cxnSp>
      <p:sp>
        <p:nvSpPr>
          <p:cNvPr id="225" name="Google Shape;225;p24"/>
          <p:cNvSpPr txBox="1"/>
          <p:nvPr/>
        </p:nvSpPr>
        <p:spPr>
          <a:xfrm>
            <a:off x="25225" y="6163775"/>
            <a:ext cx="9093600" cy="55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For more details visit:  </a:t>
            </a:r>
            <a:r>
              <a:rPr lang="en-US" sz="2400" b="0" i="0" u="sng" strike="noStrike" cap="none">
                <a:solidFill>
                  <a:schemeClr val="hlink"/>
                </a:solidFill>
                <a:latin typeface="Arial"/>
                <a:ea typeface="Arial"/>
                <a:cs typeface="Arial"/>
                <a:sym typeface="Arial"/>
                <a:hlinkClick r:id="rId4"/>
              </a:rPr>
              <a:t>https://hallways.cap.gsa.gov</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226" name="Google Shape;226;p24"/>
          <p:cNvCxnSpPr/>
          <p:nvPr/>
        </p:nvCxnSpPr>
        <p:spPr>
          <a:xfrm>
            <a:off x="0" y="1949326"/>
            <a:ext cx="9144000" cy="0"/>
          </a:xfrm>
          <a:prstGeom prst="straightConnector1">
            <a:avLst/>
          </a:prstGeom>
          <a:noFill/>
          <a:ln w="38100" cap="flat" cmpd="sng">
            <a:solidFill>
              <a:srgbClr val="4A7DBA"/>
            </a:solidFill>
            <a:prstDash val="solid"/>
            <a:round/>
            <a:headEnd type="none" w="sm" len="sm"/>
            <a:tailEnd type="none" w="sm" len="sm"/>
          </a:ln>
        </p:spPr>
      </p:cxnSp>
      <p:sp>
        <p:nvSpPr>
          <p:cNvPr id="227" name="Google Shape;227;p24"/>
          <p:cNvSpPr txBox="1"/>
          <p:nvPr/>
        </p:nvSpPr>
        <p:spPr>
          <a:xfrm>
            <a:off x="0" y="1521607"/>
            <a:ext cx="4794677"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How to Access the Forecast Tool:</a:t>
            </a:r>
            <a:endParaRPr sz="2000" b="1" i="0" u="none" strike="noStrike" cap="none">
              <a:solidFill>
                <a:srgbClr val="000000"/>
              </a:solidFill>
              <a:latin typeface="Arial"/>
              <a:ea typeface="Arial"/>
              <a:cs typeface="Arial"/>
              <a:sym typeface="Arial"/>
            </a:endParaRPr>
          </a:p>
        </p:txBody>
      </p:sp>
      <p:sp>
        <p:nvSpPr>
          <p:cNvPr id="228" name="Google Shape;228;p24"/>
          <p:cNvSpPr txBox="1"/>
          <p:nvPr/>
        </p:nvSpPr>
        <p:spPr>
          <a:xfrm>
            <a:off x="4778830" y="1433339"/>
            <a:ext cx="422761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Background</a:t>
            </a:r>
            <a:r>
              <a:rPr lang="en-US" sz="2400" b="1" i="0" u="none" strike="noStrike" cap="none">
                <a:solidFill>
                  <a:srgbClr val="000000"/>
                </a:solidFill>
                <a:latin typeface="Arial"/>
                <a:ea typeface="Arial"/>
                <a:cs typeface="Arial"/>
                <a:sym typeface="Arial"/>
              </a:rPr>
              <a:t>:</a:t>
            </a:r>
            <a:endParaRPr sz="2400" b="1" i="0" u="none" strike="noStrike" cap="none">
              <a:solidFill>
                <a:srgbClr val="000000"/>
              </a:solidFill>
              <a:latin typeface="Arial"/>
              <a:ea typeface="Arial"/>
              <a:cs typeface="Arial"/>
              <a:sym typeface="Arial"/>
            </a:endParaRPr>
          </a:p>
        </p:txBody>
      </p:sp>
      <p:pic>
        <p:nvPicPr>
          <p:cNvPr id="229" name="Google Shape;229;p24"/>
          <p:cNvPicPr preferRelativeResize="0"/>
          <p:nvPr/>
        </p:nvPicPr>
        <p:blipFill rotWithShape="1">
          <a:blip r:embed="rId5">
            <a:alphaModFix/>
          </a:blip>
          <a:srcRect l="6821" r="12470" b="21240"/>
          <a:stretch/>
        </p:blipFill>
        <p:spPr>
          <a:xfrm>
            <a:off x="495300" y="2117874"/>
            <a:ext cx="3421750" cy="1835613"/>
          </a:xfrm>
          <a:prstGeom prst="rect">
            <a:avLst/>
          </a:prstGeom>
          <a:noFill/>
          <a:ln>
            <a:noFill/>
          </a:ln>
        </p:spPr>
      </p:pic>
      <p:cxnSp>
        <p:nvCxnSpPr>
          <p:cNvPr id="230" name="Google Shape;230;p24"/>
          <p:cNvCxnSpPr/>
          <p:nvPr/>
        </p:nvCxnSpPr>
        <p:spPr>
          <a:xfrm rot="10800000">
            <a:off x="2690754" y="3336196"/>
            <a:ext cx="0" cy="707571"/>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p:nvPr/>
        </p:nvSpPr>
        <p:spPr>
          <a:xfrm>
            <a:off x="4275118" y="2921820"/>
            <a:ext cx="23750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1</a:t>
            </a:r>
            <a:endParaRPr sz="1400" b="1" i="0" u="none" strike="noStrike" cap="none">
              <a:solidFill>
                <a:schemeClr val="lt1"/>
              </a:solidFill>
              <a:latin typeface="Arial"/>
              <a:ea typeface="Arial"/>
              <a:cs typeface="Arial"/>
              <a:sym typeface="Arial"/>
            </a:endParaRPr>
          </a:p>
        </p:txBody>
      </p:sp>
      <p:sp>
        <p:nvSpPr>
          <p:cNvPr id="237" name="Google Shape;237;p25"/>
          <p:cNvSpPr txBox="1"/>
          <p:nvPr/>
        </p:nvSpPr>
        <p:spPr>
          <a:xfrm>
            <a:off x="1216325" y="415975"/>
            <a:ext cx="7321500" cy="61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a:solidFill>
                  <a:schemeClr val="dk1"/>
                </a:solidFill>
                <a:latin typeface="Arial"/>
                <a:ea typeface="Arial"/>
                <a:cs typeface="Arial"/>
                <a:sym typeface="Arial"/>
              </a:rPr>
              <a:t>Marketing Your GSA Contract </a:t>
            </a:r>
            <a:endParaRPr/>
          </a:p>
        </p:txBody>
      </p:sp>
      <p:pic>
        <p:nvPicPr>
          <p:cNvPr id="238" name="Google Shape;238;p25"/>
          <p:cNvPicPr preferRelativeResize="0"/>
          <p:nvPr/>
        </p:nvPicPr>
        <p:blipFill>
          <a:blip r:embed="rId3">
            <a:alphaModFix/>
          </a:blip>
          <a:stretch>
            <a:fillRect/>
          </a:stretch>
        </p:blipFill>
        <p:spPr>
          <a:xfrm>
            <a:off x="437900" y="1512025"/>
            <a:ext cx="8268200" cy="49639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p:nvPr/>
        </p:nvSpPr>
        <p:spPr>
          <a:xfrm rot="-783">
            <a:off x="1510000" y="309817"/>
            <a:ext cx="6585300" cy="67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a:latin typeface="Calibri"/>
                <a:ea typeface="Calibri"/>
                <a:cs typeface="Calibri"/>
                <a:sym typeface="Calibri"/>
              </a:rPr>
              <a:t>Advantages </a:t>
            </a:r>
            <a:endParaRPr sz="3600" b="1" i="0" u="none" strike="noStrike" cap="none">
              <a:solidFill>
                <a:schemeClr val="dk2"/>
              </a:solidFill>
              <a:latin typeface="Calibri"/>
              <a:ea typeface="Calibri"/>
              <a:cs typeface="Calibri"/>
              <a:sym typeface="Calibri"/>
            </a:endParaRPr>
          </a:p>
        </p:txBody>
      </p:sp>
      <p:pic>
        <p:nvPicPr>
          <p:cNvPr id="245" name="Google Shape;245;p26"/>
          <p:cNvPicPr preferRelativeResize="0"/>
          <p:nvPr/>
        </p:nvPicPr>
        <p:blipFill rotWithShape="1">
          <a:blip r:embed="rId3">
            <a:alphaModFix/>
          </a:blip>
          <a:srcRect t="2114"/>
          <a:stretch/>
        </p:blipFill>
        <p:spPr>
          <a:xfrm>
            <a:off x="1174375" y="1589475"/>
            <a:ext cx="6433724" cy="51618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785250" y="234552"/>
            <a:ext cx="8229600" cy="85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a:solidFill>
                  <a:schemeClr val="dk1"/>
                </a:solidFill>
                <a:latin typeface="Arial"/>
                <a:ea typeface="Arial"/>
                <a:cs typeface="Arial"/>
                <a:sym typeface="Arial"/>
              </a:rPr>
              <a:t>The Small Business Scorecard</a:t>
            </a:r>
            <a:endParaRPr sz="3600" b="1">
              <a:solidFill>
                <a:schemeClr val="dk1"/>
              </a:solidFill>
              <a:latin typeface="Arial"/>
              <a:ea typeface="Arial"/>
              <a:cs typeface="Arial"/>
              <a:sym typeface="Arial"/>
            </a:endParaRPr>
          </a:p>
        </p:txBody>
      </p:sp>
      <p:pic>
        <p:nvPicPr>
          <p:cNvPr id="252" name="Google Shape;252;p27"/>
          <p:cNvPicPr preferRelativeResize="0"/>
          <p:nvPr/>
        </p:nvPicPr>
        <p:blipFill rotWithShape="1">
          <a:blip r:embed="rId3">
            <a:alphaModFix/>
          </a:blip>
          <a:srcRect l="2437" t="4048" b="17617"/>
          <a:stretch/>
        </p:blipFill>
        <p:spPr>
          <a:xfrm>
            <a:off x="1382675" y="1535875"/>
            <a:ext cx="6930751" cy="4527076"/>
          </a:xfrm>
          <a:prstGeom prst="rect">
            <a:avLst/>
          </a:prstGeom>
          <a:noFill/>
          <a:ln>
            <a:noFill/>
          </a:ln>
        </p:spPr>
      </p:pic>
      <p:sp>
        <p:nvSpPr>
          <p:cNvPr id="253" name="Google Shape;253;p27"/>
          <p:cNvSpPr txBox="1"/>
          <p:nvPr/>
        </p:nvSpPr>
        <p:spPr>
          <a:xfrm>
            <a:off x="391885" y="6062943"/>
            <a:ext cx="819694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Visit.  </a:t>
            </a:r>
            <a:r>
              <a:rPr lang="en-US" sz="2400" b="0" i="0" u="sng" strike="noStrike" cap="none">
                <a:solidFill>
                  <a:schemeClr val="hlink"/>
                </a:solidFill>
                <a:latin typeface="Arial"/>
                <a:ea typeface="Arial"/>
                <a:cs typeface="Arial"/>
                <a:sym typeface="Arial"/>
                <a:hlinkClick r:id="rId4"/>
              </a:rPr>
              <a:t>https://smallbusinessdata.gov</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8"/>
          <p:cNvPicPr preferRelativeResize="0"/>
          <p:nvPr/>
        </p:nvPicPr>
        <p:blipFill>
          <a:blip r:embed="rId3">
            <a:alphaModFix/>
          </a:blip>
          <a:stretch>
            <a:fillRect/>
          </a:stretch>
        </p:blipFill>
        <p:spPr>
          <a:xfrm>
            <a:off x="576263" y="1634725"/>
            <a:ext cx="7991475" cy="47910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342900" y="229952"/>
            <a:ext cx="8801100" cy="83570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1">
                <a:solidFill>
                  <a:schemeClr val="dk2"/>
                </a:solidFill>
                <a:latin typeface="Arial"/>
                <a:ea typeface="Arial"/>
                <a:cs typeface="Arial"/>
                <a:sym typeface="Arial"/>
              </a:rPr>
              <a:t>Customer Service Directors (CSDs) </a:t>
            </a:r>
            <a:endParaRPr sz="2800" b="1">
              <a:solidFill>
                <a:schemeClr val="dk2"/>
              </a:solidFill>
              <a:latin typeface="Arial"/>
              <a:ea typeface="Arial"/>
              <a:cs typeface="Arial"/>
              <a:sym typeface="Arial"/>
            </a:endParaRPr>
          </a:p>
        </p:txBody>
      </p:sp>
      <p:pic>
        <p:nvPicPr>
          <p:cNvPr id="266" name="Google Shape;266;p29"/>
          <p:cNvPicPr preferRelativeResize="0"/>
          <p:nvPr/>
        </p:nvPicPr>
        <p:blipFill rotWithShape="1">
          <a:blip r:embed="rId3">
            <a:alphaModFix/>
          </a:blip>
          <a:srcRect/>
          <a:stretch/>
        </p:blipFill>
        <p:spPr>
          <a:xfrm>
            <a:off x="2885675" y="1466300"/>
            <a:ext cx="3036274" cy="1815800"/>
          </a:xfrm>
          <a:prstGeom prst="rect">
            <a:avLst/>
          </a:prstGeom>
          <a:noFill/>
          <a:ln>
            <a:noFill/>
          </a:ln>
        </p:spPr>
      </p:pic>
      <p:sp>
        <p:nvSpPr>
          <p:cNvPr id="267" name="Google Shape;267;p29"/>
          <p:cNvSpPr/>
          <p:nvPr/>
        </p:nvSpPr>
        <p:spPr>
          <a:xfrm>
            <a:off x="83125" y="3575900"/>
            <a:ext cx="9144000" cy="32820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Customer Service Directors (CSDs) provide assistance, resolve problems and answer questions from GSA's customers, our federal, state &amp; local clients.</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CSDs also host seminars on a variety of useful topics, and are a valuable source of information on all of GSA's programs.</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CSDs market the entire suite of Acquisition Tools provided by GSA to federal, state, and local agencies.</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Visit GSA.gov/CSD to find your local CSD.</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cxnSp>
        <p:nvCxnSpPr>
          <p:cNvPr id="268" name="Google Shape;268;p29"/>
          <p:cNvCxnSpPr/>
          <p:nvPr/>
        </p:nvCxnSpPr>
        <p:spPr>
          <a:xfrm>
            <a:off x="0" y="3429010"/>
            <a:ext cx="9144000" cy="0"/>
          </a:xfrm>
          <a:prstGeom prst="straightConnector1">
            <a:avLst/>
          </a:prstGeom>
          <a:noFill/>
          <a:ln w="38100" cap="flat" cmpd="sng">
            <a:solidFill>
              <a:srgbClr val="4A7DBA"/>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title"/>
          </p:nvPr>
        </p:nvSpPr>
        <p:spPr>
          <a:xfrm>
            <a:off x="442950" y="178598"/>
            <a:ext cx="8229600" cy="107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solidFill>
                  <a:schemeClr val="dk1"/>
                </a:solidFill>
                <a:latin typeface="Arial"/>
                <a:ea typeface="Arial"/>
                <a:cs typeface="Arial"/>
                <a:sym typeface="Arial"/>
              </a:rPr>
              <a:t>Tips for Success </a:t>
            </a:r>
            <a:endParaRPr b="1">
              <a:solidFill>
                <a:schemeClr val="dk1"/>
              </a:solidFill>
              <a:latin typeface="Arial"/>
              <a:ea typeface="Arial"/>
              <a:cs typeface="Arial"/>
              <a:sym typeface="Arial"/>
            </a:endParaRPr>
          </a:p>
        </p:txBody>
      </p:sp>
      <p:pic>
        <p:nvPicPr>
          <p:cNvPr id="275" name="Google Shape;275;p30"/>
          <p:cNvPicPr preferRelativeResize="0"/>
          <p:nvPr/>
        </p:nvPicPr>
        <p:blipFill>
          <a:blip r:embed="rId3">
            <a:alphaModFix/>
          </a:blip>
          <a:stretch>
            <a:fillRect/>
          </a:stretch>
        </p:blipFill>
        <p:spPr>
          <a:xfrm>
            <a:off x="741750" y="1745823"/>
            <a:ext cx="7810500" cy="47053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p:nvPr/>
        </p:nvSpPr>
        <p:spPr>
          <a:xfrm>
            <a:off x="0" y="1436924"/>
            <a:ext cx="4524600" cy="5128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13"/>
          <p:cNvSpPr txBox="1">
            <a:spLocks noGrp="1"/>
          </p:cNvSpPr>
          <p:nvPr>
            <p:ph type="title"/>
          </p:nvPr>
        </p:nvSpPr>
        <p:spPr>
          <a:xfrm>
            <a:off x="486250" y="211701"/>
            <a:ext cx="8229600" cy="8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Today’s Agenda</a:t>
            </a:r>
            <a:endParaRPr sz="4400" b="1" i="0" u="none" strike="noStrike" cap="none">
              <a:solidFill>
                <a:schemeClr val="dk1"/>
              </a:solidFill>
              <a:latin typeface="Calibri"/>
              <a:ea typeface="Calibri"/>
              <a:cs typeface="Calibri"/>
              <a:sym typeface="Calibri"/>
            </a:endParaRPr>
          </a:p>
        </p:txBody>
      </p:sp>
      <p:sp>
        <p:nvSpPr>
          <p:cNvPr id="102" name="Google Shape;102;p13"/>
          <p:cNvSpPr/>
          <p:nvPr/>
        </p:nvSpPr>
        <p:spPr>
          <a:xfrm>
            <a:off x="3800104" y="1436915"/>
            <a:ext cx="855024" cy="5421086"/>
          </a:xfrm>
          <a:prstGeom prst="rect">
            <a:avLst/>
          </a:prstGeom>
          <a:gradFill>
            <a:gsLst>
              <a:gs pos="0">
                <a:srgbClr val="FFFFFF">
                  <a:alpha val="0"/>
                </a:srgbClr>
              </a:gs>
              <a:gs pos="19000">
                <a:srgbClr val="FFFFFF">
                  <a:alpha val="29803"/>
                </a:srgbClr>
              </a:gs>
              <a:gs pos="46000">
                <a:srgbClr val="FFFFFF">
                  <a:alpha val="69803"/>
                </a:srgbClr>
              </a:gs>
              <a:gs pos="91000">
                <a:srgbClr val="FFFFFF"/>
              </a:gs>
              <a:gs pos="100000">
                <a:srgbClr val="FFFFFF"/>
              </a:gs>
            </a:gsLst>
            <a:lin ang="21593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 name="Google Shape;103;p13"/>
          <p:cNvSpPr txBox="1">
            <a:spLocks noGrp="1"/>
          </p:cNvSpPr>
          <p:nvPr>
            <p:ph type="body" idx="1"/>
          </p:nvPr>
        </p:nvSpPr>
        <p:spPr>
          <a:xfrm>
            <a:off x="4120725" y="1619525"/>
            <a:ext cx="5094600" cy="52386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200">
                <a:latin typeface="Arial"/>
                <a:ea typeface="Arial"/>
                <a:cs typeface="Arial"/>
                <a:sym typeface="Arial"/>
              </a:rPr>
              <a:t>GSA OSBU Overview </a:t>
            </a:r>
            <a:endParaRPr/>
          </a:p>
          <a:p>
            <a:pPr marL="457200" marR="0" lvl="0" indent="-228600" algn="l" rtl="0">
              <a:lnSpc>
                <a:spcPct val="100000"/>
              </a:lnSpc>
              <a:spcBef>
                <a:spcPts val="640"/>
              </a:spcBef>
              <a:spcAft>
                <a:spcPts val="0"/>
              </a:spcAft>
              <a:buClr>
                <a:schemeClr val="dk1"/>
              </a:buClr>
              <a:buSzPts val="3200"/>
              <a:buFont typeface="Arial"/>
              <a:buNone/>
            </a:pPr>
            <a:endParaRPr sz="800">
              <a:latin typeface="Arial"/>
              <a:ea typeface="Arial"/>
              <a:cs typeface="Arial"/>
              <a:sym typeface="Arial"/>
            </a:endParaRPr>
          </a:p>
          <a:p>
            <a:pPr marL="457200" marR="0" lvl="0" indent="-431800" algn="l" rtl="0">
              <a:lnSpc>
                <a:spcPct val="100000"/>
              </a:lnSpc>
              <a:spcBef>
                <a:spcPts val="640"/>
              </a:spcBef>
              <a:spcAft>
                <a:spcPts val="0"/>
              </a:spcAft>
              <a:buClr>
                <a:schemeClr val="dk1"/>
              </a:buClr>
              <a:buSzPts val="3200"/>
              <a:buFont typeface="Arial"/>
              <a:buChar char="•"/>
            </a:pPr>
            <a:r>
              <a:rPr lang="en-US" sz="2200">
                <a:latin typeface="Arial"/>
                <a:ea typeface="Arial"/>
                <a:cs typeface="Arial"/>
                <a:sym typeface="Arial"/>
              </a:rPr>
              <a:t>Importance</a:t>
            </a:r>
            <a:r>
              <a:rPr lang="en-US" sz="2400">
                <a:latin typeface="Arial"/>
                <a:ea typeface="Arial"/>
                <a:cs typeface="Arial"/>
                <a:sym typeface="Arial"/>
              </a:rPr>
              <a:t> of Market Research</a:t>
            </a:r>
            <a:endParaRPr/>
          </a:p>
          <a:p>
            <a:pPr marL="457200" marR="0" lvl="0" indent="-228600" algn="l" rtl="0">
              <a:lnSpc>
                <a:spcPct val="100000"/>
              </a:lnSpc>
              <a:spcBef>
                <a:spcPts val="640"/>
              </a:spcBef>
              <a:spcAft>
                <a:spcPts val="0"/>
              </a:spcAft>
              <a:buClr>
                <a:schemeClr val="dk1"/>
              </a:buClr>
              <a:buSzPts val="3200"/>
              <a:buFont typeface="Arial"/>
              <a:buNone/>
            </a:pPr>
            <a:endParaRPr sz="800">
              <a:latin typeface="Arial"/>
              <a:ea typeface="Arial"/>
              <a:cs typeface="Arial"/>
              <a:sym typeface="Arial"/>
            </a:endParaRPr>
          </a:p>
          <a:p>
            <a:pPr marL="457200" marR="0" lvl="0" indent="-431800" algn="l" rtl="0">
              <a:lnSpc>
                <a:spcPct val="100000"/>
              </a:lnSpc>
              <a:spcBef>
                <a:spcPts val="640"/>
              </a:spcBef>
              <a:spcAft>
                <a:spcPts val="0"/>
              </a:spcAft>
              <a:buClr>
                <a:schemeClr val="dk1"/>
              </a:buClr>
              <a:buSzPts val="3200"/>
              <a:buFont typeface="Arial"/>
              <a:buChar char="•"/>
            </a:pPr>
            <a:r>
              <a:rPr lang="en-US" sz="2200">
                <a:latin typeface="Arial"/>
                <a:ea typeface="Arial"/>
                <a:cs typeface="Arial"/>
                <a:sym typeface="Arial"/>
              </a:rPr>
              <a:t>Tools to Conduct Market Research</a:t>
            </a:r>
            <a:endParaRPr/>
          </a:p>
          <a:p>
            <a:pPr marL="25400" lvl="0" indent="0" algn="l" rtl="0">
              <a:lnSpc>
                <a:spcPct val="100000"/>
              </a:lnSpc>
              <a:spcBef>
                <a:spcPts val="640"/>
              </a:spcBef>
              <a:spcAft>
                <a:spcPts val="0"/>
              </a:spcAft>
              <a:buSzPts val="3200"/>
              <a:buNone/>
            </a:pPr>
            <a:endParaRPr sz="800">
              <a:latin typeface="Arial"/>
              <a:ea typeface="Arial"/>
              <a:cs typeface="Arial"/>
              <a:sym typeface="Arial"/>
            </a:endParaRPr>
          </a:p>
          <a:p>
            <a:pPr marL="457200" marR="0" lvl="0" indent="-431800" algn="l" rtl="0">
              <a:lnSpc>
                <a:spcPct val="100000"/>
              </a:lnSpc>
              <a:spcBef>
                <a:spcPts val="640"/>
              </a:spcBef>
              <a:spcAft>
                <a:spcPts val="0"/>
              </a:spcAft>
              <a:buClr>
                <a:schemeClr val="dk1"/>
              </a:buClr>
              <a:buSzPts val="3200"/>
              <a:buFont typeface="Arial"/>
              <a:buChar char="•"/>
            </a:pPr>
            <a:r>
              <a:rPr lang="en-US" sz="2200">
                <a:latin typeface="Arial"/>
                <a:ea typeface="Arial"/>
                <a:cs typeface="Arial"/>
                <a:sym typeface="Arial"/>
              </a:rPr>
              <a:t>Key Components for your Strategy </a:t>
            </a:r>
            <a:endParaRPr/>
          </a:p>
          <a:p>
            <a:pPr marL="457200" marR="0" lvl="0" indent="-228600" algn="l" rtl="0">
              <a:lnSpc>
                <a:spcPct val="100000"/>
              </a:lnSpc>
              <a:spcBef>
                <a:spcPts val="640"/>
              </a:spcBef>
              <a:spcAft>
                <a:spcPts val="0"/>
              </a:spcAft>
              <a:buClr>
                <a:schemeClr val="dk1"/>
              </a:buClr>
              <a:buSzPts val="3200"/>
              <a:buFont typeface="Arial"/>
              <a:buNone/>
            </a:pPr>
            <a:endParaRPr sz="800">
              <a:latin typeface="Arial"/>
              <a:ea typeface="Arial"/>
              <a:cs typeface="Arial"/>
              <a:sym typeface="Arial"/>
            </a:endParaRPr>
          </a:p>
          <a:p>
            <a:pPr marL="457200" marR="0" lvl="0" indent="-431800" algn="l" rtl="0">
              <a:lnSpc>
                <a:spcPct val="100000"/>
              </a:lnSpc>
              <a:spcBef>
                <a:spcPts val="640"/>
              </a:spcBef>
              <a:spcAft>
                <a:spcPts val="0"/>
              </a:spcAft>
              <a:buClr>
                <a:schemeClr val="dk1"/>
              </a:buClr>
              <a:buSzPts val="3200"/>
              <a:buFont typeface="Arial"/>
              <a:buChar char="•"/>
            </a:pPr>
            <a:r>
              <a:rPr lang="en-US" sz="2200">
                <a:latin typeface="Arial"/>
                <a:ea typeface="Arial"/>
                <a:cs typeface="Arial"/>
                <a:sym typeface="Arial"/>
              </a:rPr>
              <a:t>Advantages of Being a GSA Contract Holder </a:t>
            </a:r>
            <a:endParaRPr/>
          </a:p>
          <a:p>
            <a:pPr marL="25400" lvl="0" indent="0" algn="l" rtl="0">
              <a:lnSpc>
                <a:spcPct val="100000"/>
              </a:lnSpc>
              <a:spcBef>
                <a:spcPts val="640"/>
              </a:spcBef>
              <a:spcAft>
                <a:spcPts val="0"/>
              </a:spcAft>
              <a:buSzPts val="3200"/>
              <a:buNone/>
            </a:pPr>
            <a:endParaRPr sz="800">
              <a:latin typeface="Arial"/>
              <a:ea typeface="Arial"/>
              <a:cs typeface="Arial"/>
              <a:sym typeface="Arial"/>
            </a:endParaRPr>
          </a:p>
          <a:p>
            <a:pPr marL="457200" marR="0" lvl="0" indent="-431800" algn="l" rtl="0">
              <a:lnSpc>
                <a:spcPct val="100000"/>
              </a:lnSpc>
              <a:spcBef>
                <a:spcPts val="640"/>
              </a:spcBef>
              <a:spcAft>
                <a:spcPts val="0"/>
              </a:spcAft>
              <a:buClr>
                <a:schemeClr val="dk1"/>
              </a:buClr>
              <a:buSzPts val="3200"/>
              <a:buFont typeface="Arial"/>
              <a:buChar char="•"/>
            </a:pPr>
            <a:r>
              <a:rPr lang="en-US" sz="2200">
                <a:latin typeface="Arial"/>
                <a:ea typeface="Arial"/>
                <a:cs typeface="Arial"/>
                <a:sym typeface="Arial"/>
              </a:rPr>
              <a:t>Tips for Success!</a:t>
            </a:r>
            <a:endParaRPr/>
          </a:p>
          <a:p>
            <a:pPr marL="25400" lvl="0" indent="0" algn="l" rtl="0">
              <a:lnSpc>
                <a:spcPct val="100000"/>
              </a:lnSpc>
              <a:spcBef>
                <a:spcPts val="640"/>
              </a:spcBef>
              <a:spcAft>
                <a:spcPts val="0"/>
              </a:spcAft>
              <a:buSzPts val="3200"/>
              <a:buNone/>
            </a:pPr>
            <a:endParaRPr sz="8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title"/>
          </p:nvPr>
        </p:nvSpPr>
        <p:spPr>
          <a:xfrm>
            <a:off x="575950" y="227126"/>
            <a:ext cx="8229600" cy="105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400" b="1"/>
              <a:t>Federal Supply Schedule Prices List</a:t>
            </a:r>
            <a:endParaRPr sz="3400" b="1"/>
          </a:p>
        </p:txBody>
      </p:sp>
      <p:sp>
        <p:nvSpPr>
          <p:cNvPr id="282" name="Google Shape;282;p31"/>
          <p:cNvSpPr txBox="1"/>
          <p:nvPr/>
        </p:nvSpPr>
        <p:spPr>
          <a:xfrm>
            <a:off x="4466925" y="1543800"/>
            <a:ext cx="4677000" cy="5157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When you are awarded a GSA Schedule contract, you are required to prepare, print, and distribute a document called the Federal Supply Schedule (FSS) Price List. </a:t>
            </a: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When designing your FSS price list, it is best to keep it simple and short. </a:t>
            </a: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 one-page flyer covering only the required 26 points specified in your contract, usually is best.</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price list must be distributed to a Customer Mailing List provided to you by the Contracting Officer. </a:t>
            </a: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When mailing the FSS Price List to your prospective customers, be sure to include your company brochure and other literature about your product or service. </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1"/>
          <p:cNvSpPr txBox="1"/>
          <p:nvPr/>
        </p:nvSpPr>
        <p:spPr>
          <a:xfrm>
            <a:off x="118750" y="1543800"/>
            <a:ext cx="4251300" cy="5086800"/>
          </a:xfrm>
          <a:prstGeom prst="rect">
            <a:avLst/>
          </a:prstGeom>
          <a:blipFill rotWithShape="1">
            <a:blip r:embed="rId3">
              <a:alphaModFix/>
            </a:blip>
            <a:stretch>
              <a:fillRect/>
            </a:stretch>
          </a:blip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31"/>
          <p:cNvSpPr/>
          <p:nvPr/>
        </p:nvSpPr>
        <p:spPr>
          <a:xfrm>
            <a:off x="4180114" y="1436915"/>
            <a:ext cx="593766" cy="5421086"/>
          </a:xfrm>
          <a:prstGeom prst="rect">
            <a:avLst/>
          </a:prstGeom>
          <a:gradFill>
            <a:gsLst>
              <a:gs pos="0">
                <a:srgbClr val="FFFFFF">
                  <a:alpha val="0"/>
                </a:srgbClr>
              </a:gs>
              <a:gs pos="19000">
                <a:srgbClr val="FFFFFF">
                  <a:alpha val="29803"/>
                </a:srgbClr>
              </a:gs>
              <a:gs pos="46000">
                <a:srgbClr val="FFFFFF">
                  <a:alpha val="69803"/>
                </a:srgbClr>
              </a:gs>
              <a:gs pos="91000">
                <a:srgbClr val="FFFFFF"/>
              </a:gs>
              <a:gs pos="100000">
                <a:srgbClr val="FFFFFF"/>
              </a:gs>
            </a:gsLst>
            <a:lin ang="21593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842550" y="274625"/>
            <a:ext cx="8301600" cy="90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1"/>
              <a:t>Submitting Your Electronic Catalog to GSA Advantage!</a:t>
            </a:r>
            <a:endParaRPr sz="2800" b="1"/>
          </a:p>
        </p:txBody>
      </p:sp>
      <p:sp>
        <p:nvSpPr>
          <p:cNvPr id="291" name="Google Shape;291;p32"/>
          <p:cNvSpPr txBox="1"/>
          <p:nvPr/>
        </p:nvSpPr>
        <p:spPr>
          <a:xfrm>
            <a:off x="4773875" y="1543800"/>
            <a:ext cx="4370100" cy="5314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GSA Advantage!® is the online shopping and ordering system that provides access to thousands of contractors and millions of supplies (products) and services.</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Government Buyers can search for the products they need, compare prices, and product information, and place their orders.</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As a GSA Schedule contractor, you are required to submit your electronic company catalog to GSA Advantage! no later than   </a:t>
            </a:r>
            <a:r>
              <a:rPr lang="en-US" sz="1600"/>
              <a:t>6 </a:t>
            </a:r>
            <a:r>
              <a:rPr lang="en-US" sz="1600" b="0" i="0" u="none" strike="noStrike" cap="none">
                <a:solidFill>
                  <a:srgbClr val="000000"/>
                </a:solidFill>
                <a:latin typeface="Arial"/>
                <a:ea typeface="Arial"/>
                <a:cs typeface="Arial"/>
                <a:sym typeface="Arial"/>
              </a:rPr>
              <a:t>months after your contract award.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You can submit your electronic company catalog into the GSA Advantage! system, by using the Schedule Input Program (SIP) software, available for downloading at the GSA Vendor Support Center (VSC) web site </a:t>
            </a: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txBox="1"/>
          <p:nvPr/>
        </p:nvSpPr>
        <p:spPr>
          <a:xfrm>
            <a:off x="0" y="1472540"/>
            <a:ext cx="4773881" cy="5385460"/>
          </a:xfrm>
          <a:prstGeom prst="rect">
            <a:avLst/>
          </a:prstGeom>
          <a:blipFill rotWithShape="1">
            <a:blip r:embed="rId3">
              <a:alphaModFix/>
            </a:blip>
            <a:stretch>
              <a:fillRect/>
            </a:stretch>
          </a:blip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p:nvPr/>
        </p:nvSpPr>
        <p:spPr>
          <a:xfrm>
            <a:off x="4488873" y="1484417"/>
            <a:ext cx="4655127" cy="5430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p33"/>
          <p:cNvSpPr txBox="1">
            <a:spLocks noGrp="1"/>
          </p:cNvSpPr>
          <p:nvPr>
            <p:ph type="title"/>
          </p:nvPr>
        </p:nvSpPr>
        <p:spPr>
          <a:xfrm>
            <a:off x="599700" y="286523"/>
            <a:ext cx="8229600" cy="9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1"/>
              <a:t>Use of the GSA Logo</a:t>
            </a:r>
            <a:endParaRPr sz="3200" b="1"/>
          </a:p>
        </p:txBody>
      </p:sp>
      <p:sp>
        <p:nvSpPr>
          <p:cNvPr id="300" name="Google Shape;300;p33"/>
          <p:cNvSpPr/>
          <p:nvPr/>
        </p:nvSpPr>
        <p:spPr>
          <a:xfrm>
            <a:off x="4720442" y="1787173"/>
            <a:ext cx="4191988" cy="47705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Use one of the "GSA Schedule" or "GSA Contract Holder" logos, along with your contract number(s), in your company's marketing materials and brochures.</a:t>
            </a:r>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 sure to also include a GSA logo on your company's home page</a:t>
            </a:r>
            <a:endParaRPr sz="2400" b="0" i="0" u="none" strike="noStrike" cap="none">
              <a:solidFill>
                <a:schemeClr val="dk1"/>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1" name="Google Shape;301;p33"/>
          <p:cNvSpPr/>
          <p:nvPr/>
        </p:nvSpPr>
        <p:spPr>
          <a:xfrm>
            <a:off x="0" y="1484417"/>
            <a:ext cx="4488873" cy="4417619"/>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33"/>
          <p:cNvSpPr txBox="1"/>
          <p:nvPr/>
        </p:nvSpPr>
        <p:spPr>
          <a:xfrm>
            <a:off x="142504" y="6234545"/>
            <a:ext cx="423949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Visit:  </a:t>
            </a:r>
            <a:r>
              <a:rPr lang="en-US" sz="1800" b="1" i="0" u="sng" strike="noStrike" cap="none">
                <a:solidFill>
                  <a:schemeClr val="hlink"/>
                </a:solidFill>
                <a:latin typeface="Arial"/>
                <a:ea typeface="Arial"/>
                <a:cs typeface="Arial"/>
                <a:sym typeface="Arial"/>
                <a:hlinkClick r:id="rId4"/>
              </a:rPr>
              <a:t>https://www.gsa.gov/logo</a:t>
            </a:r>
            <a:r>
              <a:rPr lang="en-US" sz="1800" b="1"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8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p:nvPr/>
        </p:nvSpPr>
        <p:spPr>
          <a:xfrm>
            <a:off x="0" y="1472550"/>
            <a:ext cx="4928100" cy="5292900"/>
          </a:xfrm>
          <a:prstGeom prst="rect">
            <a:avLst/>
          </a:prstGeom>
          <a:blipFill rotWithShape="1">
            <a:blip r:embed="rId3">
              <a:alphaModFix/>
            </a:blip>
            <a:stretch>
              <a:fillRect/>
            </a:stretch>
          </a:blip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Calibri"/>
              <a:ea typeface="Calibri"/>
              <a:cs typeface="Calibri"/>
              <a:sym typeface="Calibri"/>
            </a:endParaRPr>
          </a:p>
        </p:txBody>
      </p:sp>
      <p:sp>
        <p:nvSpPr>
          <p:cNvPr id="309" name="Google Shape;309;p34"/>
          <p:cNvSpPr/>
          <p:nvPr/>
        </p:nvSpPr>
        <p:spPr>
          <a:xfrm>
            <a:off x="4180114" y="1436915"/>
            <a:ext cx="1027810" cy="5421086"/>
          </a:xfrm>
          <a:prstGeom prst="rect">
            <a:avLst/>
          </a:prstGeom>
          <a:gradFill>
            <a:gsLst>
              <a:gs pos="0">
                <a:srgbClr val="FFFFFF">
                  <a:alpha val="0"/>
                </a:srgbClr>
              </a:gs>
              <a:gs pos="19000">
                <a:srgbClr val="FFFFFF">
                  <a:alpha val="29803"/>
                </a:srgbClr>
              </a:gs>
              <a:gs pos="46000">
                <a:srgbClr val="FFFFFF">
                  <a:alpha val="69803"/>
                </a:srgbClr>
              </a:gs>
              <a:gs pos="91000">
                <a:srgbClr val="FFFFFF"/>
              </a:gs>
              <a:gs pos="100000">
                <a:srgbClr val="FFFFFF"/>
              </a:gs>
            </a:gsLst>
            <a:lin ang="21593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0" name="Google Shape;310;p34"/>
          <p:cNvSpPr txBox="1">
            <a:spLocks noGrp="1"/>
          </p:cNvSpPr>
          <p:nvPr>
            <p:ph type="body" idx="1"/>
          </p:nvPr>
        </p:nvSpPr>
        <p:spPr>
          <a:xfrm>
            <a:off x="4836900" y="1260900"/>
            <a:ext cx="4223100" cy="5597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200"/>
              <a:buFont typeface="Arial"/>
              <a:buChar char="•"/>
            </a:pPr>
            <a:r>
              <a:rPr lang="en-US" sz="1800">
                <a:latin typeface="Arial"/>
                <a:ea typeface="Arial"/>
                <a:cs typeface="Arial"/>
                <a:sym typeface="Arial"/>
              </a:rPr>
              <a:t>Use one of the GSA logos with your contract number on your home page</a:t>
            </a:r>
            <a:r>
              <a:rPr lang="en-US" sz="1800" b="0" i="0" u="none" strike="noStrike" cap="none">
                <a:solidFill>
                  <a:schemeClr val="dk1"/>
                </a:solidFill>
                <a:latin typeface="Arial"/>
                <a:ea typeface="Arial"/>
                <a:cs typeface="Arial"/>
                <a:sym typeface="Arial"/>
              </a:rPr>
              <a:t>.</a:t>
            </a:r>
            <a:endParaRPr sz="1800">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200"/>
              <a:buFont typeface="Arial"/>
              <a:buChar char="•"/>
            </a:pPr>
            <a:r>
              <a:rPr lang="en-US" sz="1800">
                <a:latin typeface="Arial"/>
                <a:ea typeface="Arial"/>
                <a:cs typeface="Arial"/>
                <a:sym typeface="Arial"/>
              </a:rPr>
              <a:t>Provide a link from your company’s website to your company’s product listing on the GSA Advantage! website</a:t>
            </a:r>
            <a:r>
              <a:rPr lang="en-US" sz="1800" b="0" i="0" u="none" strike="noStrike" cap="none">
                <a:solidFill>
                  <a:schemeClr val="dk1"/>
                </a:solidFill>
                <a:latin typeface="Arial"/>
                <a:ea typeface="Arial"/>
                <a:cs typeface="Arial"/>
                <a:sym typeface="Arial"/>
              </a:rPr>
              <a:t>.</a:t>
            </a:r>
            <a:endParaRPr sz="1800">
              <a:latin typeface="Arial"/>
              <a:ea typeface="Arial"/>
              <a:cs typeface="Arial"/>
              <a:sym typeface="Arial"/>
            </a:endParaRPr>
          </a:p>
          <a:p>
            <a:pPr marL="2540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200"/>
              <a:buFont typeface="Arial"/>
              <a:buChar char="•"/>
            </a:pPr>
            <a:r>
              <a:rPr lang="en-US" sz="1800">
                <a:latin typeface="Arial"/>
                <a:ea typeface="Arial"/>
                <a:cs typeface="Arial"/>
                <a:sym typeface="Arial"/>
              </a:rPr>
              <a:t>Establish a special company email for GSA inquiries</a:t>
            </a:r>
            <a:r>
              <a:rPr lang="en-US" sz="1800" b="0" i="0" u="none" strike="noStrike" cap="none">
                <a:solidFill>
                  <a:schemeClr val="dk1"/>
                </a:solidFill>
                <a:latin typeface="Arial"/>
                <a:ea typeface="Arial"/>
                <a:cs typeface="Arial"/>
                <a:sym typeface="Arial"/>
              </a:rPr>
              <a:t>.</a:t>
            </a:r>
            <a:endParaRPr sz="1800">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Arial"/>
              <a:ea typeface="Arial"/>
              <a:cs typeface="Arial"/>
              <a:sym typeface="Arial"/>
            </a:endParaRPr>
          </a:p>
          <a:p>
            <a:pPr marL="457200" lvl="0" indent="-431800" algn="l" rtl="0">
              <a:lnSpc>
                <a:spcPct val="100000"/>
              </a:lnSpc>
              <a:spcBef>
                <a:spcPts val="0"/>
              </a:spcBef>
              <a:spcAft>
                <a:spcPts val="0"/>
              </a:spcAft>
              <a:buSzPts val="3200"/>
              <a:buChar char="•"/>
            </a:pPr>
            <a:r>
              <a:rPr lang="en-US" sz="1800">
                <a:latin typeface="Arial"/>
                <a:ea typeface="Arial"/>
                <a:cs typeface="Arial"/>
                <a:sym typeface="Arial"/>
              </a:rPr>
              <a:t>Use any of the special symbols (e.g., energy-efficient, recycled, environmental items) for which your company's products qualify,  on your company's website. </a:t>
            </a:r>
            <a:endParaRPr sz="1800" b="0" i="0" u="none" strike="noStrike" cap="none">
              <a:solidFill>
                <a:schemeClr val="dk1"/>
              </a:solidFill>
              <a:latin typeface="Arial"/>
              <a:ea typeface="Arial"/>
              <a:cs typeface="Arial"/>
              <a:sym typeface="Arial"/>
            </a:endParaRPr>
          </a:p>
        </p:txBody>
      </p:sp>
      <p:sp>
        <p:nvSpPr>
          <p:cNvPr id="311" name="Google Shape;311;p34"/>
          <p:cNvSpPr txBox="1"/>
          <p:nvPr/>
        </p:nvSpPr>
        <p:spPr>
          <a:xfrm>
            <a:off x="579225" y="198901"/>
            <a:ext cx="8229600" cy="106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a:solidFill>
                  <a:schemeClr val="dk1"/>
                </a:solidFill>
                <a:latin typeface="Calibri"/>
                <a:ea typeface="Calibri"/>
                <a:cs typeface="Calibri"/>
                <a:sym typeface="Calibri"/>
              </a:rPr>
              <a:t>Make  Your Website GSA Friendly!</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5"/>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317" name="Google Shape;317;p35"/>
          <p:cNvSpPr txBox="1"/>
          <p:nvPr/>
        </p:nvSpPr>
        <p:spPr>
          <a:xfrm>
            <a:off x="359250" y="1567700"/>
            <a:ext cx="8616300" cy="507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35"/>
          <p:cNvPicPr preferRelativeResize="0"/>
          <p:nvPr/>
        </p:nvPicPr>
        <p:blipFill rotWithShape="1">
          <a:blip r:embed="rId4">
            <a:alphaModFix/>
          </a:blip>
          <a:srcRect/>
          <a:stretch/>
        </p:blipFill>
        <p:spPr>
          <a:xfrm>
            <a:off x="495300" y="1949425"/>
            <a:ext cx="3657600" cy="1143000"/>
          </a:xfrm>
          <a:prstGeom prst="rect">
            <a:avLst/>
          </a:prstGeom>
          <a:noFill/>
          <a:ln>
            <a:noFill/>
          </a:ln>
        </p:spPr>
      </p:pic>
      <p:pic>
        <p:nvPicPr>
          <p:cNvPr id="319" name="Google Shape;319;p35"/>
          <p:cNvPicPr preferRelativeResize="0"/>
          <p:nvPr/>
        </p:nvPicPr>
        <p:blipFill rotWithShape="1">
          <a:blip r:embed="rId5">
            <a:alphaModFix/>
          </a:blip>
          <a:srcRect/>
          <a:stretch/>
        </p:blipFill>
        <p:spPr>
          <a:xfrm>
            <a:off x="4295475" y="2906500"/>
            <a:ext cx="4679825" cy="1143000"/>
          </a:xfrm>
          <a:prstGeom prst="rect">
            <a:avLst/>
          </a:prstGeom>
          <a:noFill/>
          <a:ln>
            <a:noFill/>
          </a:ln>
        </p:spPr>
      </p:pic>
      <p:pic>
        <p:nvPicPr>
          <p:cNvPr id="320" name="Google Shape;320;p35"/>
          <p:cNvPicPr preferRelativeResize="0"/>
          <p:nvPr/>
        </p:nvPicPr>
        <p:blipFill rotWithShape="1">
          <a:blip r:embed="rId6">
            <a:alphaModFix/>
          </a:blip>
          <a:srcRect/>
          <a:stretch/>
        </p:blipFill>
        <p:spPr>
          <a:xfrm>
            <a:off x="359250" y="3617325"/>
            <a:ext cx="3037425" cy="2198733"/>
          </a:xfrm>
          <a:prstGeom prst="rect">
            <a:avLst/>
          </a:prstGeom>
          <a:noFill/>
          <a:ln>
            <a:noFill/>
          </a:ln>
        </p:spPr>
      </p:pic>
      <p:sp>
        <p:nvSpPr>
          <p:cNvPr id="321" name="Google Shape;321;p35"/>
          <p:cNvSpPr txBox="1"/>
          <p:nvPr/>
        </p:nvSpPr>
        <p:spPr>
          <a:xfrm>
            <a:off x="5079200" y="6178700"/>
            <a:ext cx="73368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6BA6"/>
              </a:buClr>
              <a:buSzPts val="450"/>
              <a:buFont typeface="Arial"/>
              <a:buNone/>
            </a:pPr>
            <a:r>
              <a:rPr lang="en-US" sz="1800" b="1" i="0" u="sng" strike="noStrike" cap="none">
                <a:solidFill>
                  <a:schemeClr val="hlink"/>
                </a:solidFill>
                <a:latin typeface="Arial"/>
                <a:ea typeface="Arial"/>
                <a:cs typeface="Arial"/>
                <a:sym typeface="Arial"/>
                <a:hlinkClick r:id="rId7"/>
              </a:rPr>
              <a:t>www.gsa.gov/smallbizresources</a:t>
            </a:r>
            <a:r>
              <a:rPr lang="en-US" sz="1800" b="1" i="0" u="none" strike="noStrike" cap="none">
                <a:solidFill>
                  <a:srgbClr val="266BA6"/>
                </a:solidFill>
                <a:latin typeface="Arial"/>
                <a:ea typeface="Arial"/>
                <a:cs typeface="Arial"/>
                <a:sym typeface="Arial"/>
              </a:rPr>
              <a:t> </a:t>
            </a:r>
            <a:endParaRPr sz="1800" b="1" i="0" u="none" strike="noStrike" cap="none">
              <a:solidFill>
                <a:srgbClr val="266B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p35"/>
          <p:cNvPicPr preferRelativeResize="0"/>
          <p:nvPr/>
        </p:nvPicPr>
        <p:blipFill rotWithShape="1">
          <a:blip r:embed="rId8">
            <a:alphaModFix/>
          </a:blip>
          <a:srcRect l="9790" t="31690" r="13721" b="30219"/>
          <a:stretch/>
        </p:blipFill>
        <p:spPr>
          <a:xfrm>
            <a:off x="5079200" y="4475125"/>
            <a:ext cx="3410499" cy="990599"/>
          </a:xfrm>
          <a:prstGeom prst="rect">
            <a:avLst/>
          </a:prstGeom>
          <a:noFill/>
          <a:ln>
            <a:noFill/>
          </a:ln>
        </p:spPr>
      </p:pic>
      <p:sp>
        <p:nvSpPr>
          <p:cNvPr id="323" name="Google Shape;323;p35"/>
          <p:cNvSpPr txBox="1"/>
          <p:nvPr/>
        </p:nvSpPr>
        <p:spPr>
          <a:xfrm>
            <a:off x="5079200" y="5791525"/>
            <a:ext cx="38961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Arial"/>
                <a:ea typeface="Arial"/>
                <a:cs typeface="Arial"/>
                <a:sym typeface="Arial"/>
                <a:hlinkClick r:id="rId9"/>
              </a:rPr>
              <a:t>www.gsa.gov/events</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5"/>
          <p:cNvSpPr txBox="1">
            <a:spLocks noGrp="1"/>
          </p:cNvSpPr>
          <p:nvPr>
            <p:ph type="title"/>
          </p:nvPr>
        </p:nvSpPr>
        <p:spPr>
          <a:xfrm>
            <a:off x="831275" y="281523"/>
            <a:ext cx="8229600" cy="855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a:latin typeface="Arial"/>
                <a:ea typeface="Arial"/>
                <a:cs typeface="Arial"/>
                <a:sym typeface="Arial"/>
              </a:rPr>
              <a:t>Additional Solutions: </a:t>
            </a:r>
            <a:endParaRPr sz="4000" b="1">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0" y="6019800"/>
            <a:ext cx="9144000" cy="70104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1" i="0" u="none" strike="noStrike" cap="none">
                <a:solidFill>
                  <a:schemeClr val="dk1"/>
                </a:solidFill>
                <a:latin typeface="Arial"/>
                <a:ea typeface="Arial"/>
                <a:cs typeface="Arial"/>
                <a:sym typeface="Arial"/>
              </a:rPr>
              <a:t>Contact </a:t>
            </a:r>
            <a:r>
              <a:rPr lang="en-US" sz="3200" b="1">
                <a:latin typeface="Arial"/>
                <a:ea typeface="Arial"/>
                <a:cs typeface="Arial"/>
                <a:sym typeface="Arial"/>
              </a:rPr>
              <a:t>Our </a:t>
            </a:r>
            <a:r>
              <a:rPr lang="en-US" sz="3200" b="1" i="0" u="none" strike="noStrike" cap="none">
                <a:solidFill>
                  <a:schemeClr val="dk1"/>
                </a:solidFill>
                <a:latin typeface="Arial"/>
                <a:ea typeface="Arial"/>
                <a:cs typeface="Arial"/>
                <a:sym typeface="Arial"/>
              </a:rPr>
              <a:t>Regional Staff</a:t>
            </a:r>
            <a:endParaRPr sz="3200" b="1" i="0" u="none" strike="noStrike" cap="none">
              <a:solidFill>
                <a:schemeClr val="dk1"/>
              </a:solidFill>
              <a:latin typeface="Arial"/>
              <a:ea typeface="Arial"/>
              <a:cs typeface="Arial"/>
              <a:sym typeface="Arial"/>
            </a:endParaRPr>
          </a:p>
        </p:txBody>
      </p:sp>
      <p:sp>
        <p:nvSpPr>
          <p:cNvPr id="330" name="Google Shape;330;p36"/>
          <p:cNvSpPr/>
          <p:nvPr/>
        </p:nvSpPr>
        <p:spPr>
          <a:xfrm>
            <a:off x="222180" y="1447801"/>
            <a:ext cx="3714533" cy="2058256"/>
          </a:xfrm>
          <a:prstGeom prst="rect">
            <a:avLst/>
          </a:prstGeom>
          <a:blipFill rotWithShape="1">
            <a:blip r:embed="rId3">
              <a:alphaModFix/>
            </a:blip>
            <a:stretch>
              <a:fillRect/>
            </a:stretch>
          </a:blipFill>
          <a:ln w="9525" cap="flat" cmpd="sng">
            <a:solidFill>
              <a:schemeClr val="accent1">
                <a:alpha val="6078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1" name="Google Shape;331;p36"/>
          <p:cNvSpPr/>
          <p:nvPr/>
        </p:nvSpPr>
        <p:spPr>
          <a:xfrm>
            <a:off x="4953001" y="1447799"/>
            <a:ext cx="3778322" cy="2058257"/>
          </a:xfrm>
          <a:prstGeom prst="rect">
            <a:avLst/>
          </a:prstGeom>
          <a:blipFill rotWithShape="1">
            <a:blip r:embed="rId4">
              <a:alphaModFix/>
            </a:blip>
            <a:stretch>
              <a:fillRect/>
            </a:stretch>
          </a:blipFill>
          <a:ln w="9525" cap="flat" cmpd="sng">
            <a:solidFill>
              <a:schemeClr val="accent1">
                <a:alpha val="4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36"/>
          <p:cNvSpPr/>
          <p:nvPr/>
        </p:nvSpPr>
        <p:spPr>
          <a:xfrm>
            <a:off x="2743200" y="3810000"/>
            <a:ext cx="3810000" cy="2209800"/>
          </a:xfrm>
          <a:prstGeom prst="rect">
            <a:avLst/>
          </a:prstGeom>
          <a:blipFill rotWithShape="1">
            <a:blip r:embed="rId5">
              <a:alphaModFix/>
            </a:blip>
            <a:stretch>
              <a:fillRect/>
            </a:stretch>
          </a:blipFill>
          <a:ln w="9525" cap="flat" cmpd="sng">
            <a:solidFill>
              <a:schemeClr val="accent1">
                <a:alpha val="6078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36"/>
          <p:cNvSpPr txBox="1"/>
          <p:nvPr/>
        </p:nvSpPr>
        <p:spPr>
          <a:xfrm>
            <a:off x="222180" y="2480644"/>
            <a:ext cx="3283020" cy="512706"/>
          </a:xfrm>
          <a:prstGeom prst="rect">
            <a:avLst/>
          </a:prstGeom>
          <a:solidFill>
            <a:srgbClr val="DDD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Go to gsa.gov/osbu, then select “Get to Know Us.” </a:t>
            </a:r>
            <a:endParaRPr sz="1200" b="1" i="0" u="none" strike="noStrike" cap="none">
              <a:solidFill>
                <a:srgbClr val="000000"/>
              </a:solidFill>
              <a:latin typeface="Arial"/>
              <a:ea typeface="Arial"/>
              <a:cs typeface="Arial"/>
              <a:sym typeface="Arial"/>
            </a:endParaRPr>
          </a:p>
        </p:txBody>
      </p:sp>
      <p:sp>
        <p:nvSpPr>
          <p:cNvPr id="334" name="Google Shape;334;p36"/>
          <p:cNvSpPr txBox="1"/>
          <p:nvPr/>
        </p:nvSpPr>
        <p:spPr>
          <a:xfrm>
            <a:off x="4953001" y="2241539"/>
            <a:ext cx="2667000" cy="579120"/>
          </a:xfrm>
          <a:prstGeom prst="rect">
            <a:avLst/>
          </a:prstGeom>
          <a:solidFill>
            <a:srgbClr val="DDD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Select Regional Small Business Support Contacts </a:t>
            </a:r>
            <a:endParaRPr sz="1200" b="1" i="0" u="none" strike="noStrike" cap="none">
              <a:solidFill>
                <a:srgbClr val="000000"/>
              </a:solidFill>
              <a:latin typeface="Arial"/>
              <a:ea typeface="Arial"/>
              <a:cs typeface="Arial"/>
              <a:sym typeface="Arial"/>
            </a:endParaRPr>
          </a:p>
        </p:txBody>
      </p:sp>
      <p:cxnSp>
        <p:nvCxnSpPr>
          <p:cNvPr id="335" name="Google Shape;335;p36"/>
          <p:cNvCxnSpPr/>
          <p:nvPr/>
        </p:nvCxnSpPr>
        <p:spPr>
          <a:xfrm rot="10800000" flipH="1">
            <a:off x="7620001" y="2175843"/>
            <a:ext cx="482885" cy="417526"/>
          </a:xfrm>
          <a:prstGeom prst="straightConnector1">
            <a:avLst/>
          </a:prstGeom>
          <a:noFill/>
          <a:ln w="22225" cap="flat" cmpd="sng">
            <a:solidFill>
              <a:srgbClr val="C00000"/>
            </a:solidFill>
            <a:prstDash val="solid"/>
            <a:round/>
            <a:headEnd type="none" w="sm" len="sm"/>
            <a:tailEnd type="stealth" w="med" len="med"/>
          </a:ln>
        </p:spPr>
      </p:cxnSp>
      <p:cxnSp>
        <p:nvCxnSpPr>
          <p:cNvPr id="336" name="Google Shape;336;p36"/>
          <p:cNvCxnSpPr/>
          <p:nvPr/>
        </p:nvCxnSpPr>
        <p:spPr>
          <a:xfrm rot="10800000" flipH="1">
            <a:off x="2003461" y="2059969"/>
            <a:ext cx="533400" cy="533400"/>
          </a:xfrm>
          <a:prstGeom prst="straightConnector1">
            <a:avLst/>
          </a:prstGeom>
          <a:noFill/>
          <a:ln w="22225" cap="flat" cmpd="sng">
            <a:solidFill>
              <a:srgbClr val="C00000"/>
            </a:solidFill>
            <a:prstDash val="solid"/>
            <a:round/>
            <a:headEnd type="none" w="sm" len="sm"/>
            <a:tailEnd type="stealth" w="med" len="med"/>
          </a:ln>
        </p:spPr>
      </p:cxnSp>
      <p:cxnSp>
        <p:nvCxnSpPr>
          <p:cNvPr id="337" name="Google Shape;337;p36"/>
          <p:cNvCxnSpPr/>
          <p:nvPr/>
        </p:nvCxnSpPr>
        <p:spPr>
          <a:xfrm>
            <a:off x="2079446" y="4724400"/>
            <a:ext cx="968339" cy="0"/>
          </a:xfrm>
          <a:prstGeom prst="straightConnector1">
            <a:avLst/>
          </a:prstGeom>
          <a:noFill/>
          <a:ln w="22225" cap="flat" cmpd="sng">
            <a:solidFill>
              <a:srgbClr val="C00000"/>
            </a:solidFill>
            <a:prstDash val="solid"/>
            <a:round/>
            <a:headEnd type="none" w="sm" len="sm"/>
            <a:tailEnd type="stealth" w="med" len="med"/>
          </a:ln>
        </p:spPr>
      </p:cxnSp>
      <p:sp>
        <p:nvSpPr>
          <p:cNvPr id="338" name="Google Shape;338;p36"/>
          <p:cNvSpPr txBox="1"/>
          <p:nvPr/>
        </p:nvSpPr>
        <p:spPr>
          <a:xfrm>
            <a:off x="190713" y="4501928"/>
            <a:ext cx="2079447" cy="697975"/>
          </a:xfrm>
          <a:prstGeom prst="rect">
            <a:avLst/>
          </a:prstGeom>
          <a:solidFill>
            <a:srgbClr val="DDD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Choose your location for the OSBU POC.</a:t>
            </a:r>
            <a:endParaRPr sz="1200" b="1" i="0" u="none" strike="noStrike" cap="none">
              <a:solidFill>
                <a:srgbClr val="000000"/>
              </a:solidFill>
              <a:latin typeface="Arial"/>
              <a:ea typeface="Arial"/>
              <a:cs typeface="Arial"/>
              <a:sym typeface="Arial"/>
            </a:endParaRPr>
          </a:p>
        </p:txBody>
      </p:sp>
      <p:sp>
        <p:nvSpPr>
          <p:cNvPr id="339" name="Google Shape;339;p36"/>
          <p:cNvSpPr txBox="1"/>
          <p:nvPr/>
        </p:nvSpPr>
        <p:spPr>
          <a:xfrm>
            <a:off x="533400" y="460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Arial"/>
                <a:ea typeface="Arial"/>
                <a:cs typeface="Arial"/>
                <a:sym typeface="Arial"/>
              </a:rPr>
              <a:t>Still Have Questions?</a:t>
            </a:r>
            <a:endParaRPr sz="4400" b="1"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aphicFrame>
        <p:nvGraphicFramePr>
          <p:cNvPr id="345" name="Google Shape;345;p37"/>
          <p:cNvGraphicFramePr/>
          <p:nvPr/>
        </p:nvGraphicFramePr>
        <p:xfrm>
          <a:off x="4724400" y="2185100"/>
          <a:ext cx="3916850" cy="2360650"/>
        </p:xfrm>
        <a:graphic>
          <a:graphicData uri="http://schemas.openxmlformats.org/drawingml/2006/table">
            <a:tbl>
              <a:tblPr>
                <a:noFill/>
                <a:tableStyleId>{40A5FBD2-4EF4-435B-9BC6-D2512318877D}</a:tableStyleId>
              </a:tblPr>
              <a:tblGrid>
                <a:gridCol w="3916850"/>
              </a:tblGrid>
              <a:tr h="462025">
                <a:tc>
                  <a:txBody>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Calibri"/>
                          <a:ea typeface="Calibri"/>
                          <a:cs typeface="Calibri"/>
                          <a:sym typeface="Calibri"/>
                        </a:rPr>
                        <a:t>DATES:</a:t>
                      </a:r>
                      <a:endParaRPr sz="20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F81BD"/>
                    </a:solidFill>
                  </a:tcPr>
                </a:tc>
              </a:tr>
              <a:tr h="37972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1, 2019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37972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13, 2019 @ 2:00 PM</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37972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27, 2019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37972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12, 2019 @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37972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24, 2019 @1:00 PM</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bl>
          </a:graphicData>
        </a:graphic>
      </p:graphicFrame>
      <p:sp>
        <p:nvSpPr>
          <p:cNvPr id="346" name="Google Shape;346;p37"/>
          <p:cNvSpPr/>
          <p:nvPr/>
        </p:nvSpPr>
        <p:spPr>
          <a:xfrm>
            <a:off x="2816225" y="14605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37"/>
          <p:cNvSpPr/>
          <p:nvPr/>
        </p:nvSpPr>
        <p:spPr>
          <a:xfrm>
            <a:off x="546100" y="2185100"/>
            <a:ext cx="3409800" cy="2253300"/>
          </a:xfrm>
          <a:prstGeom prst="rect">
            <a:avLst/>
          </a:prstGeom>
          <a:blipFill rotWithShape="1">
            <a:blip r:embed="rId3">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8" name="Google Shape;348;p37"/>
          <p:cNvSpPr txBox="1"/>
          <p:nvPr/>
        </p:nvSpPr>
        <p:spPr>
          <a:xfrm>
            <a:off x="533400" y="5162550"/>
            <a:ext cx="83820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Upcoming Webinars Dates for </a:t>
            </a:r>
            <a:endParaRPr/>
          </a:p>
          <a:p>
            <a:pPr marL="0" marR="0" lvl="0" indent="0" algn="ctr" rtl="0">
              <a:lnSpc>
                <a:spcPct val="100000"/>
              </a:lnSpc>
              <a:spcBef>
                <a:spcPts val="0"/>
              </a:spcBef>
              <a:spcAft>
                <a:spcPts val="0"/>
              </a:spcAft>
              <a:buNone/>
            </a:pPr>
            <a:r>
              <a:rPr lang="en-US" sz="2800" b="1" i="0" u="none" strike="noStrike" cap="none">
                <a:solidFill>
                  <a:srgbClr val="E36C09"/>
                </a:solidFill>
                <a:latin typeface="Arial"/>
                <a:ea typeface="Arial"/>
                <a:cs typeface="Arial"/>
                <a:sym typeface="Arial"/>
              </a:rPr>
              <a:t>Marketing Your GSA Contract </a:t>
            </a:r>
            <a:endParaRPr sz="2800" b="0" i="0" u="none" strike="noStrike" cap="none">
              <a:solidFill>
                <a:srgbClr val="E36C09"/>
              </a:solidFill>
              <a:latin typeface="Arial"/>
              <a:ea typeface="Arial"/>
              <a:cs typeface="Arial"/>
              <a:sym typeface="Arial"/>
            </a:endParaRPr>
          </a:p>
        </p:txBody>
      </p:sp>
      <p:cxnSp>
        <p:nvCxnSpPr>
          <p:cNvPr id="349" name="Google Shape;349;p37"/>
          <p:cNvCxnSpPr/>
          <p:nvPr/>
        </p:nvCxnSpPr>
        <p:spPr>
          <a:xfrm rot="10800000" flipH="1">
            <a:off x="0" y="5098950"/>
            <a:ext cx="9144000" cy="63600"/>
          </a:xfrm>
          <a:prstGeom prst="straightConnector1">
            <a:avLst/>
          </a:prstGeom>
          <a:noFill/>
          <a:ln w="38100" cap="flat" cmpd="sng">
            <a:solidFill>
              <a:srgbClr val="4A7DBA"/>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aphicFrame>
        <p:nvGraphicFramePr>
          <p:cNvPr id="354" name="Google Shape;354;p38"/>
          <p:cNvGraphicFramePr/>
          <p:nvPr/>
        </p:nvGraphicFramePr>
        <p:xfrm>
          <a:off x="4838700" y="2063775"/>
          <a:ext cx="3340100" cy="2437600"/>
        </p:xfrm>
        <a:graphic>
          <a:graphicData uri="http://schemas.openxmlformats.org/drawingml/2006/table">
            <a:tbl>
              <a:tblPr>
                <a:noFill/>
                <a:tableStyleId>{40A5FBD2-4EF4-435B-9BC6-D2512318877D}</a:tableStyleId>
              </a:tblPr>
              <a:tblGrid>
                <a:gridCol w="3340100"/>
              </a:tblGrid>
              <a:tr h="528900">
                <a:tc>
                  <a:txBody>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Calibri"/>
                          <a:ea typeface="Calibri"/>
                          <a:cs typeface="Calibri"/>
                          <a:sym typeface="Calibri"/>
                        </a:rPr>
                        <a:t>DATES:</a:t>
                      </a:r>
                      <a:endParaRPr sz="18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F81BD"/>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6, 2019 @ 2:00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29, 2019 @ 2:00 PM</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17, 2019 @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477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26, 2019 @1:00</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bl>
          </a:graphicData>
        </a:graphic>
      </p:graphicFrame>
      <p:sp>
        <p:nvSpPr>
          <p:cNvPr id="355" name="Google Shape;355;p38"/>
          <p:cNvSpPr/>
          <p:nvPr/>
        </p:nvSpPr>
        <p:spPr>
          <a:xfrm>
            <a:off x="2816225" y="14605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38"/>
          <p:cNvSpPr/>
          <p:nvPr/>
        </p:nvSpPr>
        <p:spPr>
          <a:xfrm>
            <a:off x="482600" y="2063750"/>
            <a:ext cx="3555900" cy="2355900"/>
          </a:xfrm>
          <a:prstGeom prst="rect">
            <a:avLst/>
          </a:prstGeom>
          <a:blipFill rotWithShape="1">
            <a:blip r:embed="rId3">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57" name="Google Shape;357;p38"/>
          <p:cNvCxnSpPr/>
          <p:nvPr/>
        </p:nvCxnSpPr>
        <p:spPr>
          <a:xfrm rot="10800000" flipH="1">
            <a:off x="0" y="5098950"/>
            <a:ext cx="9144000" cy="63600"/>
          </a:xfrm>
          <a:prstGeom prst="straightConnector1">
            <a:avLst/>
          </a:prstGeom>
          <a:noFill/>
          <a:ln w="38100" cap="flat" cmpd="sng">
            <a:solidFill>
              <a:srgbClr val="4A7DBA"/>
            </a:solidFill>
            <a:prstDash val="solid"/>
            <a:round/>
            <a:headEnd type="none" w="sm" len="sm"/>
            <a:tailEnd type="none" w="sm" len="sm"/>
          </a:ln>
        </p:spPr>
      </p:cxnSp>
      <p:sp>
        <p:nvSpPr>
          <p:cNvPr id="358" name="Google Shape;358;p38"/>
          <p:cNvSpPr txBox="1"/>
          <p:nvPr/>
        </p:nvSpPr>
        <p:spPr>
          <a:xfrm>
            <a:off x="533400" y="5162550"/>
            <a:ext cx="83820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Upcoming Webinars Dates for </a:t>
            </a:r>
            <a:endParaRPr/>
          </a:p>
          <a:p>
            <a:pPr marL="0" marR="0" lvl="0" indent="0" algn="ctr" rtl="0">
              <a:lnSpc>
                <a:spcPct val="100000"/>
              </a:lnSpc>
              <a:spcBef>
                <a:spcPts val="0"/>
              </a:spcBef>
              <a:spcAft>
                <a:spcPts val="0"/>
              </a:spcAft>
              <a:buNone/>
            </a:pPr>
            <a:r>
              <a:rPr lang="en-US" sz="2800" b="1" i="0" u="none" strike="noStrike" cap="none">
                <a:solidFill>
                  <a:srgbClr val="0070C0"/>
                </a:solidFill>
                <a:latin typeface="Arial"/>
                <a:ea typeface="Arial"/>
                <a:cs typeface="Arial"/>
                <a:sym typeface="Arial"/>
              </a:rPr>
              <a:t>Using the Federal Procurement Data System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aphicFrame>
        <p:nvGraphicFramePr>
          <p:cNvPr id="363" name="Google Shape;363;p39"/>
          <p:cNvGraphicFramePr/>
          <p:nvPr/>
        </p:nvGraphicFramePr>
        <p:xfrm>
          <a:off x="4902201" y="1917750"/>
          <a:ext cx="3429000" cy="2806600"/>
        </p:xfrm>
        <a:graphic>
          <a:graphicData uri="http://schemas.openxmlformats.org/drawingml/2006/table">
            <a:tbl>
              <a:tblPr>
                <a:noFill/>
                <a:tableStyleId>{40A5FBD2-4EF4-435B-9BC6-D2512318877D}</a:tableStyleId>
              </a:tblPr>
              <a:tblGrid>
                <a:gridCol w="3429000"/>
              </a:tblGrid>
              <a:tr h="460525">
                <a:tc>
                  <a:txBody>
                    <a:bodyPr/>
                    <a:lstStyle/>
                    <a:p>
                      <a:pPr marL="0" marR="0" lvl="0" indent="0" algn="ctr" rtl="0">
                        <a:lnSpc>
                          <a:spcPct val="100000"/>
                        </a:lnSpc>
                        <a:spcBef>
                          <a:spcPts val="0"/>
                        </a:spcBef>
                        <a:spcAft>
                          <a:spcPts val="0"/>
                        </a:spcAft>
                        <a:buNone/>
                      </a:pPr>
                      <a:r>
                        <a:rPr lang="en-US" sz="2000" b="1" u="none" strike="noStrike" cap="none">
                          <a:solidFill>
                            <a:schemeClr val="lt1"/>
                          </a:solidFill>
                        </a:rPr>
                        <a:t>DATES:</a:t>
                      </a:r>
                      <a:endParaRPr sz="2000" b="1" u="none" strike="noStrike" cap="none">
                        <a:solidFill>
                          <a:schemeClr val="lt1"/>
                        </a:solidFill>
                      </a:endParaRPr>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F81BD"/>
                    </a:solidFill>
                  </a:tcPr>
                </a:tc>
              </a:tr>
              <a:tr h="330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July 30, 2109 @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36502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8, 2019 @2:00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330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15, 2010 @2:00 PM</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330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August 22, 2019 @2:00 PM</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r h="330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3, 2019 @2:00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330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10, 2019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CF4"/>
                    </a:solidFill>
                  </a:tcPr>
                </a:tc>
              </a:tr>
              <a:tr h="330175">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September 19, 2019 @1:00 PM </a:t>
                      </a:r>
                      <a:endParaRPr sz="1600" u="none" strike="noStrike" cap="none"/>
                    </a:p>
                  </a:txBody>
                  <a:tcPr marL="37550" marR="37550" marT="18775" marB="1877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D7E7"/>
                    </a:solidFill>
                  </a:tcPr>
                </a:tc>
              </a:tr>
            </a:tbl>
          </a:graphicData>
        </a:graphic>
      </p:graphicFrame>
      <p:sp>
        <p:nvSpPr>
          <p:cNvPr id="364" name="Google Shape;364;p39"/>
          <p:cNvSpPr/>
          <p:nvPr/>
        </p:nvSpPr>
        <p:spPr>
          <a:xfrm>
            <a:off x="2816225" y="146050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39"/>
          <p:cNvSpPr txBox="1"/>
          <p:nvPr/>
        </p:nvSpPr>
        <p:spPr>
          <a:xfrm>
            <a:off x="533400" y="5162550"/>
            <a:ext cx="8382000" cy="138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Upcoming Webinars Dates for </a:t>
            </a:r>
            <a:endParaRPr/>
          </a:p>
          <a:p>
            <a:pPr marL="0" marR="0" lvl="0" indent="0" algn="ctr" rtl="0">
              <a:lnSpc>
                <a:spcPct val="100000"/>
              </a:lnSpc>
              <a:spcBef>
                <a:spcPts val="0"/>
              </a:spcBef>
              <a:spcAft>
                <a:spcPts val="0"/>
              </a:spcAft>
              <a:buNone/>
            </a:pPr>
            <a:r>
              <a:rPr lang="en-US" sz="2800" b="1" i="0" u="none" strike="noStrike" cap="none">
                <a:solidFill>
                  <a:srgbClr val="C00000"/>
                </a:solidFill>
                <a:latin typeface="Arial"/>
                <a:ea typeface="Arial"/>
                <a:cs typeface="Arial"/>
                <a:sym typeface="Arial"/>
              </a:rPr>
              <a:t>Getting on Schedule!</a:t>
            </a:r>
            <a:endParaRPr sz="2800" b="1"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366" name="Google Shape;366;p39"/>
          <p:cNvSpPr/>
          <p:nvPr/>
        </p:nvSpPr>
        <p:spPr>
          <a:xfrm>
            <a:off x="609600" y="2057400"/>
            <a:ext cx="3822600" cy="2609700"/>
          </a:xfrm>
          <a:prstGeom prst="rect">
            <a:avLst/>
          </a:prstGeom>
          <a:blipFill rotWithShape="1">
            <a:blip r:embed="rId3">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67" name="Google Shape;367;p39"/>
          <p:cNvCxnSpPr/>
          <p:nvPr/>
        </p:nvCxnSpPr>
        <p:spPr>
          <a:xfrm rot="10800000" flipH="1">
            <a:off x="0" y="5098950"/>
            <a:ext cx="9144000" cy="63600"/>
          </a:xfrm>
          <a:prstGeom prst="straightConnector1">
            <a:avLst/>
          </a:prstGeom>
          <a:noFill/>
          <a:ln w="38100" cap="flat" cmpd="sng">
            <a:solidFill>
              <a:srgbClr val="4A7DBA"/>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457200" y="328601"/>
            <a:ext cx="8229600" cy="125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a:t>GSA </a:t>
            </a:r>
            <a:r>
              <a:rPr lang="en-US" sz="4000" b="1" i="0" u="none" strike="noStrike" cap="none">
                <a:solidFill>
                  <a:schemeClr val="dk1"/>
                </a:solidFill>
              </a:rPr>
              <a:t>OSBU Overview</a:t>
            </a:r>
            <a:endParaRPr sz="4000" b="1" i="0" u="none" strike="noStrike" cap="none">
              <a:solidFill>
                <a:schemeClr val="dk1"/>
              </a:solidFill>
            </a:endParaRPr>
          </a:p>
        </p:txBody>
      </p:sp>
      <p:sp>
        <p:nvSpPr>
          <p:cNvPr id="109" name="Google Shape;109;p14"/>
          <p:cNvSpPr txBox="1">
            <a:spLocks noGrp="1"/>
          </p:cNvSpPr>
          <p:nvPr>
            <p:ph type="body" idx="1"/>
          </p:nvPr>
        </p:nvSpPr>
        <p:spPr>
          <a:xfrm>
            <a:off x="130629" y="1820954"/>
            <a:ext cx="8916750" cy="4866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000" b="0" i="0" u="none" strike="noStrike" cap="none">
                <a:solidFill>
                  <a:schemeClr val="dk1"/>
                </a:solidFill>
                <a:latin typeface="Arial"/>
                <a:ea typeface="Arial"/>
                <a:cs typeface="Arial"/>
                <a:sym typeface="Arial"/>
              </a:rPr>
              <a:t>According to the Small Business Act as amended by Public Law 95-507, the Office of Small &amp; Disadvantaged Business was established to:</a:t>
            </a:r>
            <a:endParaRPr/>
          </a:p>
          <a:p>
            <a:pPr marL="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Arial"/>
              <a:ea typeface="Arial"/>
              <a:cs typeface="Arial"/>
              <a:sym typeface="Arial"/>
            </a:endParaRPr>
          </a:p>
          <a:p>
            <a:pPr marL="742950" marR="0" lvl="1" indent="-298450" algn="l" rtl="0">
              <a:lnSpc>
                <a:spcPct val="100000"/>
              </a:lnSpc>
              <a:spcBef>
                <a:spcPts val="360"/>
              </a:spcBef>
              <a:spcAft>
                <a:spcPts val="0"/>
              </a:spcAft>
              <a:buClr>
                <a:schemeClr val="dk1"/>
              </a:buClr>
              <a:buSzPts val="2000"/>
              <a:buFont typeface="Calibri"/>
              <a:buChar char="–"/>
            </a:pPr>
            <a:r>
              <a:rPr lang="en-US" sz="2000" b="0" i="0" u="none" strike="noStrike" cap="none">
                <a:solidFill>
                  <a:schemeClr val="dk1"/>
                </a:solidFill>
                <a:latin typeface="Arial"/>
                <a:ea typeface="Arial"/>
                <a:cs typeface="Arial"/>
                <a:sym typeface="Arial"/>
              </a:rPr>
              <a:t>Advocate, within each Federal Executive Agency, for the </a:t>
            </a:r>
            <a:r>
              <a:rPr lang="en-US" sz="2000" b="1" i="0" u="sng" strike="noStrike" cap="none">
                <a:solidFill>
                  <a:schemeClr val="dk1"/>
                </a:solidFill>
                <a:latin typeface="Arial"/>
                <a:ea typeface="Arial"/>
                <a:cs typeface="Arial"/>
                <a:sym typeface="Arial"/>
              </a:rPr>
              <a:t>maximum practicable</a:t>
            </a:r>
            <a:r>
              <a:rPr lang="en-US" sz="2000" b="0" i="0" u="none" strike="noStrike" cap="none">
                <a:solidFill>
                  <a:schemeClr val="dk1"/>
                </a:solidFill>
                <a:latin typeface="Arial"/>
                <a:ea typeface="Arial"/>
                <a:cs typeface="Arial"/>
                <a:sym typeface="Arial"/>
              </a:rPr>
              <a:t> use of all designated small business categories within the Federal Acquisition process.</a:t>
            </a: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742950" marR="0" lvl="1" indent="-298450" algn="l" rtl="0">
              <a:lnSpc>
                <a:spcPct val="100000"/>
              </a:lnSpc>
              <a:spcBef>
                <a:spcPts val="360"/>
              </a:spcBef>
              <a:spcAft>
                <a:spcPts val="0"/>
              </a:spcAft>
              <a:buClr>
                <a:schemeClr val="dk1"/>
              </a:buClr>
              <a:buSzPts val="2000"/>
              <a:buFont typeface="Calibri"/>
              <a:buChar char="–"/>
            </a:pPr>
            <a:r>
              <a:rPr lang="en-US" sz="2000" b="0" i="0" u="none" strike="noStrike" cap="none">
                <a:solidFill>
                  <a:schemeClr val="dk1"/>
                </a:solidFill>
                <a:latin typeface="Arial"/>
                <a:ea typeface="Arial"/>
                <a:cs typeface="Arial"/>
                <a:sym typeface="Arial"/>
              </a:rPr>
              <a:t>Ensure inclusion of small businesses as sources for goods and services in Federal acquisitions as prime contractors and subcontractors.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2000" b="0" i="0" u="none" strike="noStrike" cap="none">
              <a:solidFill>
                <a:schemeClr val="dk1"/>
              </a:solidFill>
              <a:latin typeface="Arial"/>
              <a:ea typeface="Arial"/>
              <a:cs typeface="Arial"/>
              <a:sym typeface="Arial"/>
            </a:endParaRPr>
          </a:p>
          <a:p>
            <a:pPr marL="742950" marR="0" lvl="1" indent="-298450" algn="l" rtl="0">
              <a:lnSpc>
                <a:spcPct val="100000"/>
              </a:lnSpc>
              <a:spcBef>
                <a:spcPts val="360"/>
              </a:spcBef>
              <a:spcAft>
                <a:spcPts val="0"/>
              </a:spcAft>
              <a:buClr>
                <a:schemeClr val="dk1"/>
              </a:buClr>
              <a:buSzPts val="2000"/>
              <a:buFont typeface="Calibri"/>
              <a:buChar char="–"/>
            </a:pPr>
            <a:r>
              <a:rPr lang="en-US" sz="2000" b="0" i="0" u="none" strike="noStrike" cap="none">
                <a:solidFill>
                  <a:schemeClr val="dk1"/>
                </a:solidFill>
                <a:latin typeface="Arial"/>
                <a:ea typeface="Arial"/>
                <a:cs typeface="Arial"/>
                <a:sym typeface="Arial"/>
              </a:rPr>
              <a:t>Manage the small business utilization programs for</a:t>
            </a:r>
            <a:r>
              <a:rPr lang="en-US" sz="2000" b="0" i="0" u="none" strike="noStrike" cap="none">
                <a:solidFill>
                  <a:srgbClr val="000000"/>
                </a:solidFill>
                <a:latin typeface="Arial"/>
                <a:ea typeface="Arial"/>
                <a:cs typeface="Arial"/>
                <a:sym typeface="Arial"/>
              </a:rPr>
              <a:t> </a:t>
            </a:r>
            <a:r>
              <a:rPr lang="en-US" sz="2000">
                <a:solidFill>
                  <a:srgbClr val="000000"/>
                </a:solidFill>
                <a:latin typeface="Arial"/>
                <a:ea typeface="Arial"/>
                <a:cs typeface="Arial"/>
                <a:sym typeface="Arial"/>
              </a:rPr>
              <a:t>each </a:t>
            </a:r>
            <a:r>
              <a:rPr lang="en-US" sz="2000" b="0" i="0" u="none" strike="noStrike" cap="none">
                <a:solidFill>
                  <a:srgbClr val="000000"/>
                </a:solidFill>
                <a:latin typeface="Arial"/>
                <a:ea typeface="Arial"/>
                <a:cs typeface="Arial"/>
                <a:sym typeface="Arial"/>
              </a:rPr>
              <a:t>r</a:t>
            </a:r>
            <a:r>
              <a:rPr lang="en-US" sz="2000" b="0" i="0" u="none" strike="noStrike" cap="none">
                <a:solidFill>
                  <a:schemeClr val="dk1"/>
                </a:solidFill>
                <a:latin typeface="Arial"/>
                <a:ea typeface="Arial"/>
                <a:cs typeface="Arial"/>
                <a:sym typeface="Arial"/>
              </a:rPr>
              <a:t>espective organization.</a:t>
            </a:r>
            <a:endParaRPr sz="2000" b="0" i="0" u="none" strike="noStrike" cap="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457200" y="274630"/>
            <a:ext cx="8229600" cy="65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	</a:t>
            </a:r>
            <a:r>
              <a:rPr lang="en-US" sz="4000" b="1"/>
              <a:t>GSA OSBU OVERVIEW </a:t>
            </a:r>
            <a:endParaRPr sz="4000" b="1"/>
          </a:p>
        </p:txBody>
      </p:sp>
      <p:pic>
        <p:nvPicPr>
          <p:cNvPr id="116" name="Google Shape;116;p15" descr="https://lh5.googleusercontent.com/gTi8pYjdbWKQAFjm6HAMzHLGLF8RBP0BpXQKd52TBCjty4CzJhYajH-HTkmIidhgr9uv0b7C6togDfMzNLSvQzeNnjry_W8fHmWjki4TwSaoc_CnfrBdxOx3fMUdBmAdR0N6pPjKT9K63xx9zg"/>
          <p:cNvPicPr preferRelativeResize="0"/>
          <p:nvPr/>
        </p:nvPicPr>
        <p:blipFill rotWithShape="1">
          <a:blip r:embed="rId3">
            <a:alphaModFix/>
          </a:blip>
          <a:srcRect/>
          <a:stretch/>
        </p:blipFill>
        <p:spPr>
          <a:xfrm>
            <a:off x="483480" y="1982500"/>
            <a:ext cx="6797040" cy="3810000"/>
          </a:xfrm>
          <a:prstGeom prst="rect">
            <a:avLst/>
          </a:prstGeom>
          <a:noFill/>
          <a:ln>
            <a:noFill/>
          </a:ln>
        </p:spPr>
      </p:pic>
      <p:sp>
        <p:nvSpPr>
          <p:cNvPr id="117" name="Google Shape;117;p15"/>
          <p:cNvSpPr txBox="1"/>
          <p:nvPr/>
        </p:nvSpPr>
        <p:spPr>
          <a:xfrm>
            <a:off x="6885800" y="4167750"/>
            <a:ext cx="2289300" cy="2469900"/>
          </a:xfrm>
          <a:prstGeom prst="rect">
            <a:avLst/>
          </a:pr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1:   Boston, MA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2:   New York, NY</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3:   Philadelphia, PA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4:   Atlanta, GA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5:   Chicago, IL</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6:   Kansas City, MO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7:   Ft. Worth, Texas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8:   Denver, CO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9:   San Francisco, CA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10:  Auburn, WA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Region 11:  Washington, DC</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18" name="Google Shape;118;p15"/>
          <p:cNvSpPr txBox="1"/>
          <p:nvPr/>
        </p:nvSpPr>
        <p:spPr>
          <a:xfrm>
            <a:off x="6053959" y="1528920"/>
            <a:ext cx="2375338" cy="352432"/>
          </a:xfrm>
          <a:prstGeom prst="rect">
            <a:avLst/>
          </a:prstGeom>
          <a:noFill/>
          <a:ln w="349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GSA’S Regional Offices</a:t>
            </a: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16"/>
          <p:cNvGrpSpPr/>
          <p:nvPr/>
        </p:nvGrpSpPr>
        <p:grpSpPr>
          <a:xfrm>
            <a:off x="9534" y="2456644"/>
            <a:ext cx="9142659" cy="3602321"/>
            <a:chOff x="670" y="800106"/>
            <a:chExt cx="9142659" cy="3602321"/>
          </a:xfrm>
        </p:grpSpPr>
        <p:sp>
          <p:nvSpPr>
            <p:cNvPr id="125" name="Google Shape;125;p16"/>
            <p:cNvSpPr/>
            <p:nvPr/>
          </p:nvSpPr>
          <p:spPr>
            <a:xfrm rot="5400000">
              <a:off x="423146" y="2114958"/>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210724" y="2726705"/>
              <a:ext cx="1911704" cy="16757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txBox="1"/>
            <p:nvPr/>
          </p:nvSpPr>
          <p:spPr>
            <a:xfrm>
              <a:off x="210724" y="2726705"/>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Which </a:t>
              </a:r>
              <a:r>
                <a:rPr lang="en-US" sz="1900"/>
                <a:t>f</a:t>
              </a:r>
              <a:r>
                <a:rPr lang="en-US" sz="1900" b="0" i="0" u="none" strike="noStrike" cap="none">
                  <a:solidFill>
                    <a:srgbClr val="000000"/>
                  </a:solidFill>
                  <a:latin typeface="Arial"/>
                  <a:ea typeface="Arial"/>
                  <a:cs typeface="Arial"/>
                  <a:sym typeface="Arial"/>
                </a:rPr>
                <a:t>ederal </a:t>
              </a:r>
              <a:r>
                <a:rPr lang="en-US" sz="1900"/>
                <a:t>a</a:t>
              </a:r>
              <a:r>
                <a:rPr lang="en-US" sz="1900" b="0" i="0" u="none" strike="noStrike" cap="none">
                  <a:solidFill>
                    <a:srgbClr val="000000"/>
                  </a:solidFill>
                  <a:latin typeface="Arial"/>
                  <a:ea typeface="Arial"/>
                  <a:cs typeface="Arial"/>
                  <a:sym typeface="Arial"/>
                </a:rPr>
                <a:t>gencies are purchasing my product or service?</a:t>
              </a:r>
              <a:endParaRPr sz="1900" b="0" i="0" u="none" strike="noStrike" cap="none">
                <a:solidFill>
                  <a:srgbClr val="000000"/>
                </a:solidFill>
                <a:latin typeface="Arial"/>
                <a:ea typeface="Arial"/>
                <a:cs typeface="Arial"/>
                <a:sym typeface="Arial"/>
              </a:endParaRPr>
            </a:p>
          </p:txBody>
        </p:sp>
        <p:sp>
          <p:nvSpPr>
            <p:cNvPr id="128" name="Google Shape;128;p16"/>
            <p:cNvSpPr/>
            <p:nvPr/>
          </p:nvSpPr>
          <p:spPr>
            <a:xfrm>
              <a:off x="1761730" y="1959055"/>
              <a:ext cx="360699" cy="360699"/>
            </a:xfrm>
            <a:prstGeom prst="triangle">
              <a:avLst>
                <a:gd name="adj" fmla="val 10000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rot="5400000">
              <a:off x="2763446" y="1535849"/>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2551024" y="2147596"/>
              <a:ext cx="1911704" cy="16757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txBox="1"/>
            <p:nvPr/>
          </p:nvSpPr>
          <p:spPr>
            <a:xfrm>
              <a:off x="2551024" y="2147596"/>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How much are they buying? Have they awarded any set-asides?</a:t>
              </a:r>
              <a:endParaRPr sz="1900" b="0" i="0" u="none" strike="noStrike" cap="none">
                <a:solidFill>
                  <a:srgbClr val="000000"/>
                </a:solidFill>
                <a:latin typeface="Arial"/>
                <a:ea typeface="Arial"/>
                <a:cs typeface="Arial"/>
                <a:sym typeface="Arial"/>
              </a:endParaRPr>
            </a:p>
          </p:txBody>
        </p:sp>
        <p:sp>
          <p:nvSpPr>
            <p:cNvPr id="132" name="Google Shape;132;p16"/>
            <p:cNvSpPr/>
            <p:nvPr/>
          </p:nvSpPr>
          <p:spPr>
            <a:xfrm>
              <a:off x="4102030" y="1379945"/>
              <a:ext cx="360699" cy="360699"/>
            </a:xfrm>
            <a:prstGeom prst="triangle">
              <a:avLst>
                <a:gd name="adj" fmla="val 10000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rot="5400000">
              <a:off x="5103747" y="956739"/>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891324" y="1568486"/>
              <a:ext cx="1911704" cy="16757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txBox="1"/>
            <p:nvPr/>
          </p:nvSpPr>
          <p:spPr>
            <a:xfrm>
              <a:off x="4891324" y="1568486"/>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Who are my competitors? Who holds the current contract?</a:t>
              </a:r>
              <a:endParaRPr sz="1900" b="0" i="0" u="none" strike="noStrike" cap="none">
                <a:solidFill>
                  <a:srgbClr val="000000"/>
                </a:solidFill>
                <a:latin typeface="Arial"/>
                <a:ea typeface="Arial"/>
                <a:cs typeface="Arial"/>
                <a:sym typeface="Arial"/>
              </a:endParaRPr>
            </a:p>
          </p:txBody>
        </p:sp>
        <p:sp>
          <p:nvSpPr>
            <p:cNvPr id="136" name="Google Shape;136;p16"/>
            <p:cNvSpPr/>
            <p:nvPr/>
          </p:nvSpPr>
          <p:spPr>
            <a:xfrm>
              <a:off x="6442330" y="800836"/>
              <a:ext cx="360699" cy="360699"/>
            </a:xfrm>
            <a:prstGeom prst="triangle">
              <a:avLst>
                <a:gd name="adj" fmla="val 10000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rot="5400000">
              <a:off x="7444047" y="377629"/>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7231624" y="989377"/>
              <a:ext cx="1911704" cy="16757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txBox="1"/>
            <p:nvPr/>
          </p:nvSpPr>
          <p:spPr>
            <a:xfrm>
              <a:off x="7231624" y="989377"/>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What contracts are set to expire that I can compete for in the future?</a:t>
              </a:r>
              <a:endParaRPr sz="1900" b="0" i="0" u="none" strike="noStrike" cap="none">
                <a:solidFill>
                  <a:srgbClr val="000000"/>
                </a:solidFill>
                <a:latin typeface="Arial"/>
                <a:ea typeface="Arial"/>
                <a:cs typeface="Arial"/>
                <a:sym typeface="Arial"/>
              </a:endParaRPr>
            </a:p>
          </p:txBody>
        </p:sp>
      </p:grpSp>
      <p:sp>
        <p:nvSpPr>
          <p:cNvPr id="140" name="Google Shape;140;p16"/>
          <p:cNvSpPr txBox="1"/>
          <p:nvPr/>
        </p:nvSpPr>
        <p:spPr>
          <a:xfrm>
            <a:off x="1456592" y="5715000"/>
            <a:ext cx="76962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1" u="none" strike="noStrike" cap="none">
                <a:solidFill>
                  <a:srgbClr val="7F7F7F"/>
                </a:solidFill>
                <a:latin typeface="Arial"/>
                <a:ea typeface="Arial"/>
                <a:cs typeface="Arial"/>
                <a:sym typeface="Arial"/>
              </a:rPr>
              <a:t>The  Unknown  can  cause  Frustration  &amp;  Disappointment</a:t>
            </a:r>
            <a:endParaRPr/>
          </a:p>
        </p:txBody>
      </p:sp>
      <p:sp>
        <p:nvSpPr>
          <p:cNvPr id="141" name="Google Shape;141;p16"/>
          <p:cNvSpPr txBox="1"/>
          <p:nvPr/>
        </p:nvSpPr>
        <p:spPr>
          <a:xfrm>
            <a:off x="0" y="1723016"/>
            <a:ext cx="6094451" cy="1015663"/>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000" b="1" i="1" u="none" strike="noStrike" cap="none">
                <a:solidFill>
                  <a:srgbClr val="7F7F7F"/>
                </a:solidFill>
                <a:latin typeface="Arial"/>
                <a:ea typeface="Arial"/>
                <a:cs typeface="Arial"/>
                <a:sym typeface="Arial"/>
              </a:rPr>
              <a:t>Steps to Developing Leads in the Federal Market</a:t>
            </a:r>
            <a:endParaRPr sz="3000" b="1" i="1" u="none" strike="noStrike" cap="none">
              <a:solidFill>
                <a:srgbClr val="7F7F7F"/>
              </a:solidFill>
              <a:latin typeface="Arial"/>
              <a:ea typeface="Arial"/>
              <a:cs typeface="Arial"/>
              <a:sym typeface="Arial"/>
            </a:endParaRPr>
          </a:p>
        </p:txBody>
      </p:sp>
      <p:sp>
        <p:nvSpPr>
          <p:cNvPr id="142" name="Google Shape;142;p16"/>
          <p:cNvSpPr txBox="1"/>
          <p:nvPr/>
        </p:nvSpPr>
        <p:spPr>
          <a:xfrm>
            <a:off x="1216325" y="348100"/>
            <a:ext cx="7321500" cy="701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a:solidFill>
                  <a:schemeClr val="dk1"/>
                </a:solidFill>
                <a:latin typeface="Arial"/>
                <a:ea typeface="Arial"/>
                <a:cs typeface="Arial"/>
                <a:sym typeface="Arial"/>
              </a:rPr>
              <a:t>Marketing Your GSA Contract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p:nvPr/>
        </p:nvSpPr>
        <p:spPr>
          <a:xfrm>
            <a:off x="0" y="1402080"/>
            <a:ext cx="9144000" cy="5455920"/>
          </a:xfrm>
          <a:prstGeom prst="rect">
            <a:avLst/>
          </a:prstGeom>
          <a:blipFill rotWithShape="1">
            <a:blip r:embed="rId3">
              <a:alphaModFix amt="30000"/>
            </a:blip>
            <a:stretch>
              <a:fillRect l="-21665" t="-21685" r="-9997"/>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17"/>
          <p:cNvSpPr txBox="1">
            <a:spLocks noGrp="1"/>
          </p:cNvSpPr>
          <p:nvPr>
            <p:ph type="title"/>
          </p:nvPr>
        </p:nvSpPr>
        <p:spPr>
          <a:xfrm>
            <a:off x="457200" y="1600200"/>
            <a:ext cx="8077200" cy="91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40" b="1">
                <a:latin typeface="Arial"/>
                <a:ea typeface="Arial"/>
                <a:cs typeface="Arial"/>
                <a:sym typeface="Arial"/>
              </a:rPr>
              <a:t>Let the Data Refine Your Overall Strategy!</a:t>
            </a:r>
            <a:endParaRPr sz="3240" b="1">
              <a:latin typeface="Arial"/>
              <a:ea typeface="Arial"/>
              <a:cs typeface="Arial"/>
              <a:sym typeface="Arial"/>
            </a:endParaRPr>
          </a:p>
        </p:txBody>
      </p:sp>
      <p:sp>
        <p:nvSpPr>
          <p:cNvPr id="150" name="Google Shape;150;p17"/>
          <p:cNvSpPr txBox="1">
            <a:spLocks noGrp="1"/>
          </p:cNvSpPr>
          <p:nvPr>
            <p:ph type="body" idx="1"/>
          </p:nvPr>
        </p:nvSpPr>
        <p:spPr>
          <a:xfrm>
            <a:off x="762000" y="2667000"/>
            <a:ext cx="8686800" cy="31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Arial"/>
              <a:buChar char="•"/>
            </a:pPr>
            <a:r>
              <a:rPr lang="en-US" sz="2960">
                <a:latin typeface="Arial"/>
                <a:ea typeface="Arial"/>
                <a:cs typeface="Arial"/>
                <a:sym typeface="Arial"/>
              </a:rPr>
              <a:t>Use Data to Develop a Targeted Strategy</a:t>
            </a:r>
            <a:endParaRPr/>
          </a:p>
          <a:p>
            <a:pPr marL="457200" marR="0" lvl="0" indent="-431800" algn="l" rtl="0">
              <a:lnSpc>
                <a:spcPct val="90000"/>
              </a:lnSpc>
              <a:spcBef>
                <a:spcPts val="640"/>
              </a:spcBef>
              <a:spcAft>
                <a:spcPts val="0"/>
              </a:spcAft>
              <a:buClr>
                <a:schemeClr val="dk1"/>
              </a:buClr>
              <a:buSzPts val="3200"/>
              <a:buFont typeface="Arial"/>
              <a:buChar char="•"/>
            </a:pPr>
            <a:r>
              <a:rPr lang="en-US" sz="2960">
                <a:latin typeface="Arial"/>
                <a:ea typeface="Arial"/>
                <a:cs typeface="Arial"/>
                <a:sym typeface="Arial"/>
              </a:rPr>
              <a:t>Choose the Right Event to Attend</a:t>
            </a:r>
            <a:endParaRPr/>
          </a:p>
          <a:p>
            <a:pPr marL="457200" marR="0" lvl="0" indent="-431800" algn="l" rtl="0">
              <a:lnSpc>
                <a:spcPct val="90000"/>
              </a:lnSpc>
              <a:spcBef>
                <a:spcPts val="640"/>
              </a:spcBef>
              <a:spcAft>
                <a:spcPts val="0"/>
              </a:spcAft>
              <a:buClr>
                <a:schemeClr val="dk1"/>
              </a:buClr>
              <a:buSzPts val="3200"/>
              <a:buFont typeface="Arial"/>
              <a:buChar char="•"/>
            </a:pPr>
            <a:r>
              <a:rPr lang="en-US" sz="2960">
                <a:latin typeface="Arial"/>
                <a:ea typeface="Arial"/>
                <a:cs typeface="Arial"/>
                <a:sym typeface="Arial"/>
              </a:rPr>
              <a:t>Maximize Time at Matchmaking Events </a:t>
            </a:r>
            <a:endParaRPr/>
          </a:p>
          <a:p>
            <a:pPr marL="457200" marR="0" lvl="0" indent="-431800" algn="l" rtl="0">
              <a:lnSpc>
                <a:spcPct val="90000"/>
              </a:lnSpc>
              <a:spcBef>
                <a:spcPts val="640"/>
              </a:spcBef>
              <a:spcAft>
                <a:spcPts val="0"/>
              </a:spcAft>
              <a:buClr>
                <a:schemeClr val="dk1"/>
              </a:buClr>
              <a:buSzPts val="3200"/>
              <a:buFont typeface="Arial"/>
              <a:buChar char="•"/>
            </a:pPr>
            <a:r>
              <a:rPr lang="en-US" sz="2960">
                <a:latin typeface="Arial"/>
                <a:ea typeface="Arial"/>
                <a:cs typeface="Arial"/>
                <a:sym typeface="Arial"/>
              </a:rPr>
              <a:t>Know which Agency Forecast Tools to Use</a:t>
            </a:r>
            <a:endParaRPr/>
          </a:p>
          <a:p>
            <a:pPr marL="457200" marR="0" lvl="0" indent="-431800" algn="l" rtl="0">
              <a:lnSpc>
                <a:spcPct val="90000"/>
              </a:lnSpc>
              <a:spcBef>
                <a:spcPts val="640"/>
              </a:spcBef>
              <a:spcAft>
                <a:spcPts val="0"/>
              </a:spcAft>
              <a:buClr>
                <a:schemeClr val="dk1"/>
              </a:buClr>
              <a:buSzPts val="3200"/>
              <a:buFont typeface="Arial"/>
              <a:buChar char="•"/>
            </a:pPr>
            <a:r>
              <a:rPr lang="en-US" sz="2960">
                <a:latin typeface="Arial"/>
                <a:ea typeface="Arial"/>
                <a:cs typeface="Arial"/>
                <a:sym typeface="Arial"/>
              </a:rPr>
              <a:t>Become More Efficient</a:t>
            </a:r>
            <a:endParaRPr/>
          </a:p>
          <a:p>
            <a:pPr marL="457200" marR="0" lvl="0" indent="-431800" algn="l" rtl="0">
              <a:lnSpc>
                <a:spcPct val="90000"/>
              </a:lnSpc>
              <a:spcBef>
                <a:spcPts val="640"/>
              </a:spcBef>
              <a:spcAft>
                <a:spcPts val="0"/>
              </a:spcAft>
              <a:buClr>
                <a:schemeClr val="dk1"/>
              </a:buClr>
              <a:buSzPts val="3200"/>
              <a:buFont typeface="Arial"/>
              <a:buChar char="•"/>
            </a:pPr>
            <a:r>
              <a:rPr lang="en-US" sz="2960">
                <a:latin typeface="Arial"/>
                <a:ea typeface="Arial"/>
                <a:cs typeface="Arial"/>
                <a:sym typeface="Arial"/>
              </a:rPr>
              <a:t>And much more!</a:t>
            </a:r>
            <a:endParaRPr sz="2960">
              <a:latin typeface="Arial"/>
              <a:ea typeface="Arial"/>
              <a:cs typeface="Arial"/>
              <a:sym typeface="Arial"/>
            </a:endParaRPr>
          </a:p>
        </p:txBody>
      </p:sp>
      <p:cxnSp>
        <p:nvCxnSpPr>
          <p:cNvPr id="151" name="Google Shape;151;p17"/>
          <p:cNvCxnSpPr/>
          <p:nvPr/>
        </p:nvCxnSpPr>
        <p:spPr>
          <a:xfrm>
            <a:off x="0" y="2587831"/>
            <a:ext cx="9144000" cy="0"/>
          </a:xfrm>
          <a:prstGeom prst="straightConnector1">
            <a:avLst/>
          </a:prstGeom>
          <a:noFill/>
          <a:ln w="38100" cap="flat" cmpd="sng">
            <a:solidFill>
              <a:srgbClr val="4A7DBA"/>
            </a:solidFill>
            <a:prstDash val="solid"/>
            <a:round/>
            <a:headEnd type="none" w="sm" len="sm"/>
            <a:tailEnd type="none" w="sm" len="sm"/>
          </a:ln>
        </p:spPr>
      </p:cxnSp>
      <p:sp>
        <p:nvSpPr>
          <p:cNvPr id="152" name="Google Shape;152;p17"/>
          <p:cNvSpPr txBox="1"/>
          <p:nvPr/>
        </p:nvSpPr>
        <p:spPr>
          <a:xfrm>
            <a:off x="1212900" y="253998"/>
            <a:ext cx="7321500" cy="807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a:solidFill>
                  <a:schemeClr val="dk1"/>
                </a:solidFill>
                <a:latin typeface="Arial"/>
                <a:ea typeface="Arial"/>
                <a:cs typeface="Arial"/>
                <a:sym typeface="Arial"/>
              </a:rPr>
              <a:t>Marketing Your GSA Contract </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540325" y="328600"/>
            <a:ext cx="8425500" cy="662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a:solidFill>
                  <a:schemeClr val="dk1"/>
                </a:solidFill>
                <a:latin typeface="Arial"/>
                <a:ea typeface="Arial"/>
                <a:cs typeface="Arial"/>
                <a:sym typeface="Arial"/>
              </a:rPr>
              <a:t>Marketing Your GSA Contract </a:t>
            </a:r>
            <a:endParaRPr/>
          </a:p>
        </p:txBody>
      </p:sp>
      <p:pic>
        <p:nvPicPr>
          <p:cNvPr id="159" name="Google Shape;159;p18"/>
          <p:cNvPicPr preferRelativeResize="0"/>
          <p:nvPr/>
        </p:nvPicPr>
        <p:blipFill>
          <a:blip r:embed="rId3">
            <a:alphaModFix/>
          </a:blip>
          <a:stretch>
            <a:fillRect/>
          </a:stretch>
        </p:blipFill>
        <p:spPr>
          <a:xfrm>
            <a:off x="1190025" y="1530925"/>
            <a:ext cx="6930126" cy="50540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1471500" y="416050"/>
            <a:ext cx="6605700" cy="714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400"/>
              <a:buNone/>
            </a:pPr>
            <a:endParaRPr b="1">
              <a:solidFill>
                <a:srgbClr val="005087"/>
              </a:solidFill>
            </a:endParaRPr>
          </a:p>
          <a:p>
            <a:pPr marL="0" lvl="0" indent="0" algn="ctr" rtl="0">
              <a:lnSpc>
                <a:spcPct val="100000"/>
              </a:lnSpc>
              <a:spcBef>
                <a:spcPts val="0"/>
              </a:spcBef>
              <a:spcAft>
                <a:spcPts val="0"/>
              </a:spcAft>
              <a:buClr>
                <a:srgbClr val="005087"/>
              </a:buClr>
              <a:buSzPts val="4400"/>
              <a:buFont typeface="Avenir"/>
              <a:buNone/>
            </a:pPr>
            <a:endParaRPr b="1"/>
          </a:p>
          <a:p>
            <a:pPr marL="0" lvl="0" indent="0" algn="ctr" rtl="0">
              <a:lnSpc>
                <a:spcPct val="100000"/>
              </a:lnSpc>
              <a:spcBef>
                <a:spcPts val="0"/>
              </a:spcBef>
              <a:spcAft>
                <a:spcPts val="0"/>
              </a:spcAft>
              <a:buSzPts val="4400"/>
              <a:buNone/>
            </a:pPr>
            <a:r>
              <a:rPr lang="en-US" sz="4000" b="1">
                <a:solidFill>
                  <a:schemeClr val="dk1"/>
                </a:solidFill>
                <a:latin typeface="Arial"/>
                <a:ea typeface="Arial"/>
                <a:cs typeface="Arial"/>
                <a:sym typeface="Arial"/>
              </a:rPr>
              <a:t>FPDS-NG</a:t>
            </a:r>
            <a:r>
              <a:rPr lang="en-US" b="1">
                <a:solidFill>
                  <a:schemeClr val="dk1"/>
                </a:solidFill>
                <a:latin typeface="Arial"/>
                <a:ea typeface="Arial"/>
                <a:cs typeface="Arial"/>
                <a:sym typeface="Arial"/>
              </a:rPr>
              <a:t> Overview</a:t>
            </a:r>
            <a:endParaRPr b="1">
              <a:solidFill>
                <a:schemeClr val="dk1"/>
              </a:solidFill>
              <a:latin typeface="Arial"/>
              <a:ea typeface="Arial"/>
              <a:cs typeface="Arial"/>
              <a:sym typeface="Arial"/>
            </a:endParaRPr>
          </a:p>
        </p:txBody>
      </p:sp>
      <p:sp>
        <p:nvSpPr>
          <p:cNvPr id="165" name="Google Shape;165;p19"/>
          <p:cNvSpPr txBox="1">
            <a:spLocks noGrp="1"/>
          </p:cNvSpPr>
          <p:nvPr>
            <p:ph type="body" idx="1"/>
          </p:nvPr>
        </p:nvSpPr>
        <p:spPr>
          <a:xfrm>
            <a:off x="230505" y="2298637"/>
            <a:ext cx="8682990" cy="3557877"/>
          </a:xfrm>
          <a:prstGeom prst="rect">
            <a:avLst/>
          </a:prstGeom>
          <a:noFill/>
          <a:ln>
            <a:noFill/>
          </a:ln>
        </p:spPr>
        <p:txBody>
          <a:bodyPr spcFirstLastPara="1" wrap="square" lIns="91425" tIns="91425" rIns="91425" bIns="91425" anchor="t" anchorCtr="0">
            <a:noAutofit/>
          </a:bodyPr>
          <a:lstStyle/>
          <a:p>
            <a:pPr marL="431800" lvl="0" indent="-342900" algn="l" rtl="0">
              <a:lnSpc>
                <a:spcPct val="100000"/>
              </a:lnSpc>
              <a:spcBef>
                <a:spcPts val="0"/>
              </a:spcBef>
              <a:spcAft>
                <a:spcPts val="0"/>
              </a:spcAft>
              <a:buSzPts val="2400"/>
              <a:buFont typeface="Avenir"/>
              <a:buChar char="•"/>
            </a:pPr>
            <a:r>
              <a:rPr lang="en-US" sz="1800" b="1">
                <a:latin typeface="Arial"/>
                <a:ea typeface="Arial"/>
                <a:cs typeface="Arial"/>
                <a:sym typeface="Arial"/>
              </a:rPr>
              <a:t>What’s reported to FPDS-NG?   </a:t>
            </a:r>
            <a:r>
              <a:rPr lang="en-US" sz="1800">
                <a:latin typeface="Arial"/>
                <a:ea typeface="Arial"/>
                <a:cs typeface="Arial"/>
                <a:sym typeface="Arial"/>
              </a:rPr>
              <a:t>Agencies are required to report on all contract actions using appropriated funds, whose estimated value is $3,500 or more as specified in FAR 4.6 Contract Reporting. </a:t>
            </a:r>
            <a:endParaRPr sz="1800">
              <a:latin typeface="Arial"/>
              <a:ea typeface="Arial"/>
              <a:cs typeface="Arial"/>
              <a:sym typeface="Arial"/>
            </a:endParaRPr>
          </a:p>
          <a:p>
            <a:pPr marL="431800" lvl="0" indent="-342900" algn="l" rtl="0">
              <a:lnSpc>
                <a:spcPct val="100000"/>
              </a:lnSpc>
              <a:spcBef>
                <a:spcPts val="0"/>
              </a:spcBef>
              <a:spcAft>
                <a:spcPts val="0"/>
              </a:spcAft>
              <a:buClr>
                <a:schemeClr val="dk1"/>
              </a:buClr>
              <a:buSzPts val="3200"/>
              <a:buFont typeface="Arial"/>
              <a:buNone/>
            </a:pPr>
            <a:endParaRPr sz="1800">
              <a:latin typeface="Arial"/>
              <a:ea typeface="Arial"/>
              <a:cs typeface="Arial"/>
              <a:sym typeface="Arial"/>
            </a:endParaRPr>
          </a:p>
          <a:p>
            <a:pPr marL="431800" lvl="0" indent="-342900" algn="l" rtl="0">
              <a:lnSpc>
                <a:spcPct val="100000"/>
              </a:lnSpc>
              <a:spcBef>
                <a:spcPts val="0"/>
              </a:spcBef>
              <a:spcAft>
                <a:spcPts val="0"/>
              </a:spcAft>
              <a:buSzPts val="2400"/>
              <a:buFont typeface="Avenir"/>
              <a:buChar char="•"/>
            </a:pPr>
            <a:r>
              <a:rPr lang="en-US" sz="1800" b="1">
                <a:latin typeface="Arial"/>
                <a:ea typeface="Arial"/>
                <a:cs typeface="Arial"/>
                <a:sym typeface="Arial"/>
              </a:rPr>
              <a:t>Where the data is from: </a:t>
            </a:r>
            <a:r>
              <a:rPr lang="en-US" sz="1800">
                <a:latin typeface="Arial"/>
                <a:ea typeface="Arial"/>
                <a:cs typeface="Arial"/>
                <a:sym typeface="Arial"/>
              </a:rPr>
              <a:t>Contracting Officers enter the procurement data or the data is fed from 90+ agency contract writing systems.</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a:latin typeface="Arial"/>
              <a:ea typeface="Arial"/>
              <a:cs typeface="Arial"/>
              <a:sym typeface="Arial"/>
            </a:endParaRPr>
          </a:p>
          <a:p>
            <a:pPr marL="419100" lvl="0" indent="-342900" algn="l" rtl="0">
              <a:lnSpc>
                <a:spcPct val="100000"/>
              </a:lnSpc>
              <a:spcBef>
                <a:spcPts val="0"/>
              </a:spcBef>
              <a:spcAft>
                <a:spcPts val="0"/>
              </a:spcAft>
              <a:buSzPts val="2400"/>
              <a:buChar char="•"/>
            </a:pPr>
            <a:r>
              <a:rPr lang="en-US" sz="1800" b="1">
                <a:latin typeface="Arial"/>
                <a:ea typeface="Arial"/>
                <a:cs typeface="Arial"/>
                <a:sym typeface="Arial"/>
              </a:rPr>
              <a:t>Oversight:</a:t>
            </a:r>
            <a:r>
              <a:rPr lang="en-US" sz="1800">
                <a:latin typeface="Arial"/>
                <a:ea typeface="Arial"/>
                <a:cs typeface="Arial"/>
                <a:sym typeface="Arial"/>
              </a:rPr>
              <a:t> Operated by GSA IAE with Governance from Acquisition Committee for eGov, Procurement Committee for eGov, Financial Assistance Committee for eGov and IAE CCB.</a:t>
            </a:r>
            <a:endParaRPr sz="1800">
              <a:latin typeface="Arial"/>
              <a:ea typeface="Arial"/>
              <a:cs typeface="Arial"/>
              <a:sym typeface="Arial"/>
            </a:endParaRPr>
          </a:p>
          <a:p>
            <a:pPr marL="0" marR="0" lvl="0" indent="0" algn="l" rtl="0">
              <a:lnSpc>
                <a:spcPct val="100000"/>
              </a:lnSpc>
              <a:spcBef>
                <a:spcPts val="0"/>
              </a:spcBef>
              <a:spcAft>
                <a:spcPts val="0"/>
              </a:spcAft>
              <a:buSzPts val="3200"/>
              <a:buNone/>
            </a:pPr>
            <a:endParaRPr sz="1800"/>
          </a:p>
        </p:txBody>
      </p:sp>
      <p:sp>
        <p:nvSpPr>
          <p:cNvPr id="166" name="Google Shape;166;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300"/>
              <a:buFont typeface="Arial"/>
              <a:buNone/>
            </a:pPr>
            <a:fld id="{00000000-1234-1234-1234-123412341234}" type="slidenum">
              <a:rPr lang="en-US"/>
              <a:t>8</a:t>
            </a:fld>
            <a:endParaRPr/>
          </a:p>
        </p:txBody>
      </p:sp>
      <p:pic>
        <p:nvPicPr>
          <p:cNvPr id="167" name="Google Shape;167;p19"/>
          <p:cNvPicPr preferRelativeResize="0"/>
          <p:nvPr/>
        </p:nvPicPr>
        <p:blipFill rotWithShape="1">
          <a:blip r:embed="rId3">
            <a:alphaModFix/>
          </a:blip>
          <a:srcRect/>
          <a:stretch/>
        </p:blipFill>
        <p:spPr>
          <a:xfrm>
            <a:off x="0" y="1438335"/>
            <a:ext cx="9144000" cy="793992"/>
          </a:xfrm>
          <a:prstGeom prst="rect">
            <a:avLst/>
          </a:prstGeom>
          <a:noFill/>
          <a:ln>
            <a:noFill/>
          </a:ln>
        </p:spPr>
      </p:pic>
      <p:sp>
        <p:nvSpPr>
          <p:cNvPr id="168" name="Google Shape;168;p19"/>
          <p:cNvSpPr txBox="1"/>
          <p:nvPr/>
        </p:nvSpPr>
        <p:spPr>
          <a:xfrm>
            <a:off x="468075" y="5856526"/>
            <a:ext cx="7609200" cy="86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For more details visit:  </a:t>
            </a:r>
            <a:r>
              <a:rPr lang="en-US" sz="3200" b="1" i="0" u="sng" strike="noStrike" cap="none">
                <a:solidFill>
                  <a:schemeClr val="hlink"/>
                </a:solidFill>
                <a:latin typeface="Arial"/>
                <a:ea typeface="Arial"/>
                <a:cs typeface="Arial"/>
                <a:sym typeface="Arial"/>
                <a:hlinkClick r:id="rId4"/>
              </a:rPr>
              <a:t>www.fpds.gov</a:t>
            </a:r>
            <a:endParaRPr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 </a:t>
            </a:r>
            <a:endParaRPr sz="32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904816" y="178676"/>
            <a:ext cx="8077200" cy="91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1"/>
              <a:t>What is needed to use FPDS?    </a:t>
            </a:r>
            <a:br>
              <a:rPr lang="en-US" sz="2800" b="1"/>
            </a:br>
            <a:r>
              <a:rPr lang="en-US" sz="2800" b="1"/>
              <a:t>Your Product Service Code (PSC)</a:t>
            </a:r>
            <a:endParaRPr sz="2800" b="1"/>
          </a:p>
        </p:txBody>
      </p:sp>
      <p:cxnSp>
        <p:nvCxnSpPr>
          <p:cNvPr id="175" name="Google Shape;175;p20"/>
          <p:cNvCxnSpPr/>
          <p:nvPr/>
        </p:nvCxnSpPr>
        <p:spPr>
          <a:xfrm>
            <a:off x="0" y="1331626"/>
            <a:ext cx="9144000" cy="0"/>
          </a:xfrm>
          <a:prstGeom prst="straightConnector1">
            <a:avLst/>
          </a:prstGeom>
          <a:noFill/>
          <a:ln w="38100" cap="flat" cmpd="sng">
            <a:solidFill>
              <a:srgbClr val="4A7DBA"/>
            </a:solidFill>
            <a:prstDash val="solid"/>
            <a:round/>
            <a:headEnd type="none" w="sm" len="sm"/>
            <a:tailEnd type="none" w="sm" len="sm"/>
          </a:ln>
        </p:spPr>
      </p:cxnSp>
      <p:pic>
        <p:nvPicPr>
          <p:cNvPr id="176" name="Google Shape;176;p20"/>
          <p:cNvPicPr preferRelativeResize="0"/>
          <p:nvPr/>
        </p:nvPicPr>
        <p:blipFill>
          <a:blip r:embed="rId3">
            <a:alphaModFix/>
          </a:blip>
          <a:stretch>
            <a:fillRect/>
          </a:stretch>
        </p:blipFill>
        <p:spPr>
          <a:xfrm>
            <a:off x="611400" y="1744976"/>
            <a:ext cx="7572375" cy="4572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On-screen Show (4:3)</PresentationFormat>
  <Paragraphs>246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GSA PRESENTATION V1</vt:lpstr>
      <vt:lpstr>PowerPoint Presentation</vt:lpstr>
      <vt:lpstr>Today’s Agenda</vt:lpstr>
      <vt:lpstr>GSA OSBU Overview</vt:lpstr>
      <vt:lpstr> GSA OSBU OVERVIEW </vt:lpstr>
      <vt:lpstr>PowerPoint Presentation</vt:lpstr>
      <vt:lpstr>Let the Data Refine Your Overall Strategy!</vt:lpstr>
      <vt:lpstr>Marketing Your GSA Contract </vt:lpstr>
      <vt:lpstr>  FPDS-NG Overview</vt:lpstr>
      <vt:lpstr>What is needed to use FPDS?     Your Product Service Code (PSC)</vt:lpstr>
      <vt:lpstr>  FPDS-NG</vt:lpstr>
      <vt:lpstr>PowerPoint Presentation</vt:lpstr>
      <vt:lpstr>Tools to Conduct Market Research</vt:lpstr>
      <vt:lpstr>Forecast of Contracting Opportunities </vt:lpstr>
      <vt:lpstr>PowerPoint Presentation</vt:lpstr>
      <vt:lpstr>PowerPoint Presentation</vt:lpstr>
      <vt:lpstr>The Small Business Scorecard</vt:lpstr>
      <vt:lpstr>PowerPoint Presentation</vt:lpstr>
      <vt:lpstr>Customer Service Directors (CSDs) </vt:lpstr>
      <vt:lpstr>Tips for Success </vt:lpstr>
      <vt:lpstr>Federal Supply Schedule Prices List</vt:lpstr>
      <vt:lpstr>Submitting Your Electronic Catalog to GSA Advantage!</vt:lpstr>
      <vt:lpstr>Use of the GSA Logo</vt:lpstr>
      <vt:lpstr>PowerPoint Presentation</vt:lpstr>
      <vt:lpstr>Additional Solutions: </vt:lpstr>
      <vt:lpstr>Contact Our Regional Staff</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2019-08-19T18:44:40Z</dcterms:modified>
</cp:coreProperties>
</file>